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jpeg" ContentType="image/jpeg"/>
  <Default Extension="emf" ContentType="image/x-emf"/>
  <Default Extension="rels" ContentType="application/vnd.openxmlformats-package.relationships+xml"/>
  <Default Extension="wdp" ContentType="image/vnd.ms-photo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83" r:id="rId1"/>
  </p:sldMasterIdLst>
  <p:notesMasterIdLst>
    <p:notesMasterId r:id="rId34"/>
  </p:notesMasterIdLst>
  <p:handoutMasterIdLst>
    <p:handoutMasterId r:id="rId35"/>
  </p:handoutMasterIdLst>
  <p:sldIdLst>
    <p:sldId id="256" r:id="rId2"/>
    <p:sldId id="258" r:id="rId3"/>
    <p:sldId id="259" r:id="rId4"/>
    <p:sldId id="260" r:id="rId5"/>
    <p:sldId id="261" r:id="rId6"/>
    <p:sldId id="263" r:id="rId7"/>
    <p:sldId id="264" r:id="rId8"/>
    <p:sldId id="265" r:id="rId9"/>
    <p:sldId id="270" r:id="rId10"/>
    <p:sldId id="271" r:id="rId11"/>
    <p:sldId id="272" r:id="rId12"/>
    <p:sldId id="273" r:id="rId13"/>
    <p:sldId id="274" r:id="rId14"/>
    <p:sldId id="276" r:id="rId15"/>
    <p:sldId id="277" r:id="rId16"/>
    <p:sldId id="278" r:id="rId17"/>
    <p:sldId id="279" r:id="rId18"/>
    <p:sldId id="280" r:id="rId19"/>
    <p:sldId id="281" r:id="rId20"/>
    <p:sldId id="266" r:id="rId21"/>
    <p:sldId id="267" r:id="rId22"/>
    <p:sldId id="268" r:id="rId23"/>
    <p:sldId id="269" r:id="rId24"/>
    <p:sldId id="282" r:id="rId25"/>
    <p:sldId id="283" r:id="rId26"/>
    <p:sldId id="284" r:id="rId27"/>
    <p:sldId id="285" r:id="rId28"/>
    <p:sldId id="289" r:id="rId29"/>
    <p:sldId id="288" r:id="rId30"/>
    <p:sldId id="287" r:id="rId31"/>
    <p:sldId id="286" r:id="rId32"/>
    <p:sldId id="257" r:id="rId33"/>
  </p:sldIdLst>
  <p:sldSz cx="9144000" cy="5715000" type="screen16x1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0A6CD"/>
    <a:srgbClr val="9D8C7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6435" autoAdjust="0"/>
  </p:normalViewPr>
  <p:slideViewPr>
    <p:cSldViewPr snapToObjects="1">
      <p:cViewPr varScale="1">
        <p:scale>
          <a:sx n="151" d="100"/>
          <a:sy n="151" d="100"/>
        </p:scale>
        <p:origin x="-104" y="-232"/>
      </p:cViewPr>
      <p:guideLst>
        <p:guide orient="horz" pos="2952"/>
        <p:guide pos="5568"/>
        <p:guide pos="9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notesMaster" Target="notesMasters/notesMaster1.xml"/><Relationship Id="rId35" Type="http://schemas.openxmlformats.org/officeDocument/2006/relationships/handoutMaster" Target="handoutMasters/handoutMaster1.xml"/><Relationship Id="rId36" Type="http://schemas.openxmlformats.org/officeDocument/2006/relationships/printerSettings" Target="printerSettings/printerSettings1.bin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presProps" Target="presProps.xml"/><Relationship Id="rId38" Type="http://schemas.openxmlformats.org/officeDocument/2006/relationships/viewProps" Target="viewProps.xml"/><Relationship Id="rId39" Type="http://schemas.openxmlformats.org/officeDocument/2006/relationships/theme" Target="theme/theme1.xml"/><Relationship Id="rId4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2E8FA7-2F4C-5D49-9BA4-AF921E49AE74}" type="datetime1">
              <a:rPr lang="en-US" smtClean="0"/>
              <a:pPr/>
              <a:t>11/11/15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337E74-6FDC-BA4C-B798-CEB3174D958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349898"/>
      </p:ext>
    </p:extLst>
  </p:cSld>
  <p:clrMap bg1="lt1" tx1="dk1" bg2="lt2" tx2="dk2" accent1="accent1" accent2="accent2" accent3="accent3" accent4="accent4" accent5="accent5" accent6="accent6" hlink="hlink" folHlink="folHlink"/>
  <p:hf sldNum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26B0FB-EA67-3A40-825F-8F252A860502}" type="datetime1">
              <a:rPr lang="en-US" smtClean="0"/>
              <a:pPr/>
              <a:t>11/11/15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2C66A3-1D14-8C46-8C0C-97773EFB716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33337"/>
      </p:ext>
    </p:extLst>
  </p:cSld>
  <p:clrMap bg1="lt1" tx1="dk1" bg2="lt2" tx2="dk2" accent1="accent1" accent2="accent2" accent3="accent3" accent4="accent4" accent5="accent5" accent6="accent6" hlink="hlink" folHlink="folHlink"/>
  <p:hf sldNum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dirty="0" smtClean="0"/>
              <a:t>Why is this happening now?</a:t>
            </a:r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In</a:t>
            </a:r>
            <a:r>
              <a:rPr lang="en-US" baseline="0" dirty="0" smtClean="0"/>
              <a:t> previous years we enjoyed a doubling of clock rate every 18 months</a:t>
            </a:r>
          </a:p>
          <a:p>
            <a:pPr marL="628650" lvl="1" indent="-171450">
              <a:buFont typeface="Arial"/>
              <a:buChar char="•"/>
            </a:pPr>
            <a:r>
              <a:rPr lang="en-US" baseline="0" dirty="0" smtClean="0"/>
              <a:t>Frustrating to computer buyers but great for HPC</a:t>
            </a:r>
          </a:p>
          <a:p>
            <a:pPr marL="171450" lvl="0" indent="-171450">
              <a:buFont typeface="Arial"/>
              <a:buChar char="•"/>
            </a:pPr>
            <a:r>
              <a:rPr lang="en-US" baseline="0" dirty="0" smtClean="0"/>
              <a:t>(Technically, </a:t>
            </a:r>
            <a:r>
              <a:rPr lang="en-US" baseline="0" noProof="0" dirty="0" smtClean="0"/>
              <a:t>it’s </a:t>
            </a:r>
            <a:r>
              <a:rPr lang="en-US" baseline="0" noProof="0" dirty="0" err="1" smtClean="0"/>
              <a:t>Dennard</a:t>
            </a:r>
            <a:r>
              <a:rPr lang="en-US" baseline="0" noProof="0" dirty="0" smtClean="0"/>
              <a:t> scaling, that power in transistors drops as they shrink, that is dead</a:t>
            </a:r>
            <a:r>
              <a:rPr lang="fr-FR" baseline="0" dirty="0" smtClean="0"/>
              <a:t>.)</a:t>
            </a:r>
            <a:endParaRPr lang="en-US" baseline="0" dirty="0" smtClean="0"/>
          </a:p>
          <a:p>
            <a:pPr marL="171450" lvl="0" indent="-171450">
              <a:buFont typeface="Arial"/>
              <a:buChar char="•"/>
            </a:pPr>
            <a:r>
              <a:rPr lang="en-US" dirty="0" smtClean="0"/>
              <a:t>Now,</a:t>
            </a:r>
            <a:r>
              <a:rPr lang="en-US" baseline="0" dirty="0" smtClean="0"/>
              <a:t> clock rates have leveled off at 2-4 GHz</a:t>
            </a:r>
          </a:p>
          <a:p>
            <a:pPr marL="628650" lvl="1" indent="-171450">
              <a:buFont typeface="Arial"/>
              <a:buChar char="•"/>
            </a:pPr>
            <a:r>
              <a:rPr lang="en-US" baseline="0" dirty="0" smtClean="0"/>
              <a:t>Manufactures compensate by adding more cores, more parallelism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6346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dirty="0" smtClean="0"/>
              <a:t>What I want to emphasize is the difference between the cores on </a:t>
            </a:r>
            <a:r>
              <a:rPr lang="en-US" dirty="0" err="1" smtClean="0"/>
              <a:t>Cielo</a:t>
            </a:r>
            <a:r>
              <a:rPr lang="en-US" dirty="0" smtClean="0"/>
              <a:t> and those on accelerators of the type being considered for Trinity.</a:t>
            </a:r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Each core on </a:t>
            </a:r>
            <a:r>
              <a:rPr lang="en-US" dirty="0" err="1" smtClean="0"/>
              <a:t>Cielo</a:t>
            </a:r>
            <a:r>
              <a:rPr lang="en-US" baseline="0" dirty="0" smtClean="0"/>
              <a:t> is a fully featured traditional x86 architecture and all the optimizations associated with it.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An accelerator core, in contrast, is significantly stripped down.</a:t>
            </a:r>
          </a:p>
          <a:p>
            <a:pPr marL="628650" lvl="1" indent="-171450">
              <a:buFont typeface="Arial"/>
              <a:buChar char="•"/>
            </a:pPr>
            <a:r>
              <a:rPr lang="en-US" baseline="0" dirty="0" smtClean="0"/>
              <a:t>You cannot treat them like a symmetric multiprocessor.  They are more like SIMD (but not quite as restrictive).</a:t>
            </a:r>
          </a:p>
          <a:p>
            <a:pPr marL="171450" lvl="0" indent="-171450">
              <a:buFont typeface="Arial"/>
              <a:buChar char="•"/>
            </a:pPr>
            <a:r>
              <a:rPr lang="en-US" baseline="0" dirty="0" smtClean="0"/>
              <a:t>Unlike </a:t>
            </a:r>
            <a:r>
              <a:rPr lang="en-US" baseline="0" dirty="0" err="1" smtClean="0"/>
              <a:t>Cielo</a:t>
            </a:r>
            <a:r>
              <a:rPr lang="en-US" baseline="0" dirty="0" smtClean="0"/>
              <a:t>, running on Trinity will not simply be “scaling up”.</a:t>
            </a:r>
            <a:endParaRPr lang="en-US" dirty="0" smtClean="0"/>
          </a:p>
          <a:p>
            <a:pPr marL="171450" indent="-171450">
              <a:buFont typeface="Arial"/>
              <a:buChar char="•"/>
            </a:pPr>
            <a:endParaRPr lang="en-US" dirty="0" smtClean="0"/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AMD </a:t>
            </a:r>
            <a:r>
              <a:rPr lang="en-US" baseline="0" dirty="0" err="1" smtClean="0"/>
              <a:t>Magny-Cours</a:t>
            </a:r>
            <a:r>
              <a:rPr lang="en-US" baseline="0" dirty="0" smtClean="0"/>
              <a:t>.  Half of 12 core shown.  8 core used in </a:t>
            </a:r>
            <a:r>
              <a:rPr lang="en-US" baseline="0" dirty="0" err="1" smtClean="0"/>
              <a:t>Cielo</a:t>
            </a:r>
            <a:r>
              <a:rPr lang="en-US" baseline="0" dirty="0" smtClean="0"/>
              <a:t>.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NVIDIA </a:t>
            </a:r>
            <a:r>
              <a:rPr lang="en-US" baseline="0" dirty="0" err="1" smtClean="0"/>
              <a:t>Kepler</a:t>
            </a:r>
            <a:r>
              <a:rPr lang="en-US" baseline="0" dirty="0" smtClean="0"/>
              <a:t> GK110. 15 SMX streaming multiprocessor extreme, 192 cores per SMX.  2,880 total cores.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083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dirty="0" smtClean="0"/>
              <a:t>Image: Fuego Volcano,</a:t>
            </a:r>
            <a:r>
              <a:rPr lang="en-US" baseline="0" dirty="0" smtClean="0"/>
              <a:t> Guatemala</a:t>
            </a:r>
          </a:p>
          <a:p>
            <a:pPr marL="628650" lvl="1" indent="-171450">
              <a:buFont typeface="Arial"/>
              <a:buChar char="•"/>
            </a:pPr>
            <a:r>
              <a:rPr lang="en-US" baseline="0" dirty="0" smtClean="0"/>
              <a:t>Source: National Geographical Institute of Guatemala</a:t>
            </a:r>
          </a:p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 smtClean="0"/>
              <a:t>Image: Special</a:t>
            </a:r>
            <a:r>
              <a:rPr lang="en-US" baseline="0" dirty="0" smtClean="0"/>
              <a:t> probability function of electrons in hydrogen atom.</a:t>
            </a:r>
            <a:endParaRPr lang="en-US" dirty="0" smtClean="0"/>
          </a:p>
          <a:p>
            <a:pPr marL="171450" lvl="0" indent="-171450">
              <a:buFont typeface="Arial"/>
              <a:buChar char="•"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1568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2107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2107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dirty="0" smtClean="0"/>
              <a:t>The source code of Marching Cubes in three different packages. Case tables removed (all essentially the same).</a:t>
            </a:r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CUDA</a:t>
            </a:r>
            <a:r>
              <a:rPr lang="en-US" baseline="0" dirty="0" smtClean="0"/>
              <a:t> SDK: </a:t>
            </a:r>
            <a:r>
              <a:rPr lang="en-US" baseline="0" dirty="0" err="1" smtClean="0"/>
              <a:t>marchingCubes_kernel.cu</a:t>
            </a:r>
            <a:endParaRPr lang="en-US" baseline="0" dirty="0" smtClean="0"/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PISTON: </a:t>
            </a:r>
            <a:r>
              <a:rPr lang="en-US" baseline="0" dirty="0" err="1" smtClean="0"/>
              <a:t>marching_cube.h</a:t>
            </a:r>
            <a:r>
              <a:rPr lang="en-US" baseline="0" dirty="0" smtClean="0"/>
              <a:t> (tables removed)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VTK-m: </a:t>
            </a:r>
            <a:r>
              <a:rPr lang="en-US" baseline="0" dirty="0" err="1" smtClean="0"/>
              <a:t>IsosurfaceUniformGrid.h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1043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22492"/>
            <a:ext cx="9144000" cy="1328209"/>
          </a:xfrm>
          <a:prstGeom prst="rect">
            <a:avLst/>
          </a:prstGeom>
          <a:solidFill>
            <a:srgbClr val="102E5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0" y="5461000"/>
            <a:ext cx="9144000" cy="254000"/>
          </a:xfrm>
          <a:prstGeom prst="rect">
            <a:avLst/>
          </a:prstGeom>
          <a:solidFill>
            <a:srgbClr val="9E8C7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0" y="5376333"/>
            <a:ext cx="9144000" cy="63500"/>
          </a:xfrm>
          <a:prstGeom prst="rect">
            <a:avLst/>
          </a:prstGeom>
          <a:solidFill>
            <a:srgbClr val="8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8" y="1328208"/>
            <a:ext cx="8228489" cy="762000"/>
          </a:xfrm>
        </p:spPr>
        <p:txBody>
          <a:bodyPr/>
          <a:lstStyle>
            <a:lvl1pPr algn="r">
              <a:defRPr>
                <a:solidFill>
                  <a:srgbClr val="9D8C78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8" y="2090210"/>
            <a:ext cx="8228489" cy="3010272"/>
          </a:xfrm>
        </p:spPr>
        <p:txBody>
          <a:bodyPr/>
          <a:lstStyle>
            <a:lvl1pPr marL="0" indent="0" algn="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14" name="Picture 6" descr="SNL_Stacked_White.png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6934200" y="361161"/>
            <a:ext cx="1524000" cy="6508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7" descr="SNL_Motto.png"/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1227145" y="517262"/>
            <a:ext cx="5394325" cy="3386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TextBox 15"/>
          <p:cNvSpPr txBox="1"/>
          <p:nvPr userDrawn="1"/>
        </p:nvSpPr>
        <p:spPr>
          <a:xfrm>
            <a:off x="3124200" y="5025379"/>
            <a:ext cx="5562600" cy="27699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tabLst>
                <a:tab pos="5376863" algn="r"/>
              </a:tabLst>
            </a:pPr>
            <a:r>
              <a:rPr lang="en-US" sz="600" kern="1200" dirty="0" smtClean="0">
                <a:solidFill>
                  <a:schemeClr val="tx1"/>
                </a:solidFill>
                <a:effectLst/>
                <a:latin typeface="Arial"/>
                <a:ea typeface="+mn-ea"/>
                <a:cs typeface="Arial"/>
              </a:rPr>
              <a:t>Sandia National Laboratories is a multi-program laboratory managed and operated by Sandia Corporation, a wholly owned subsidiary of Lockheed Martin Corporation, for the U.S. Department of Energy’s National Nuclear Security Administration under contract DE-AC04-94AL85000.	SAND NO. 2011-XXXXP</a:t>
            </a:r>
            <a:endParaRPr lang="en-US" sz="600" kern="1200" dirty="0">
              <a:solidFill>
                <a:schemeClr val="tx1"/>
              </a:solidFill>
              <a:effectLst/>
              <a:latin typeface="Arial"/>
              <a:ea typeface="+mn-ea"/>
              <a:cs typeface="Arial"/>
            </a:endParaRPr>
          </a:p>
        </p:txBody>
      </p:sp>
      <p:pic>
        <p:nvPicPr>
          <p:cNvPr id="17" name="Picture 16" descr="New_DOE_Logo_White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725" y="5058833"/>
            <a:ext cx="981012" cy="274320"/>
          </a:xfrm>
          <a:prstGeom prst="rect">
            <a:avLst/>
          </a:prstGeom>
        </p:spPr>
      </p:pic>
      <p:pic>
        <p:nvPicPr>
          <p:cNvPr id="18" name="Picture 17" descr="NNSA Logo_White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0066" y="5058833"/>
            <a:ext cx="888456" cy="2743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3405" y="5432778"/>
            <a:ext cx="2895600" cy="23722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8" y="227541"/>
            <a:ext cx="3008313" cy="96837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27546"/>
            <a:ext cx="5111750" cy="487759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8" y="1195920"/>
            <a:ext cx="3008313" cy="390921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>
          <a:xfrm>
            <a:off x="109274" y="5139111"/>
            <a:ext cx="1490926" cy="23722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3405" y="5432778"/>
            <a:ext cx="2895600" cy="23722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305800" y="5127626"/>
            <a:ext cx="609600" cy="312209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DB0E4600-0381-4CF3-88F2-7ED7D2E3F9C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000501"/>
            <a:ext cx="5486400" cy="47228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510646"/>
            <a:ext cx="5486400" cy="3429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472785"/>
            <a:ext cx="5486400" cy="67071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>
          <a:xfrm>
            <a:off x="109274" y="5139111"/>
            <a:ext cx="1490926" cy="23722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3405" y="5432778"/>
            <a:ext cx="2895600" cy="23722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305800" y="5127626"/>
            <a:ext cx="609600" cy="312209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A5E55A7B-7854-E145-92D9-B491DF4BAE2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109274" y="5139111"/>
            <a:ext cx="1490926" cy="23722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3405" y="5432778"/>
            <a:ext cx="2895600" cy="23722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305800" y="5127626"/>
            <a:ext cx="609600" cy="312209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A5E55A7B-7854-E145-92D9-B491DF4BAE2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28869"/>
            <a:ext cx="2057400" cy="487627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28869"/>
            <a:ext cx="6019800" cy="487627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109274" y="5139111"/>
            <a:ext cx="1490926" cy="23722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3405" y="5432778"/>
            <a:ext cx="2895600" cy="23722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305800" y="5127626"/>
            <a:ext cx="609600" cy="312209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A5E55A7B-7854-E145-92D9-B491DF4BAE2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866"/>
            <a:ext cx="8229600" cy="9525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333501"/>
            <a:ext cx="4038600" cy="377163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333502"/>
            <a:ext cx="4038600" cy="182165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282161"/>
            <a:ext cx="4038600" cy="182297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109274" y="5139111"/>
            <a:ext cx="1490926" cy="23722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3123405" y="5432778"/>
            <a:ext cx="2895600" cy="23722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6553200" y="5204355"/>
            <a:ext cx="2133600" cy="396876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A5E55A7B-7854-E145-92D9-B491DF4BAE2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762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0" y="5461000"/>
            <a:ext cx="9144000" cy="254000"/>
          </a:xfrm>
          <a:prstGeom prst="rect">
            <a:avLst/>
          </a:prstGeom>
          <a:solidFill>
            <a:srgbClr val="9E8C7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0" y="5376333"/>
            <a:ext cx="9144000" cy="63500"/>
          </a:xfrm>
          <a:prstGeom prst="rect">
            <a:avLst/>
          </a:prstGeom>
          <a:solidFill>
            <a:srgbClr val="8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8" y="762000"/>
            <a:ext cx="8228489" cy="762000"/>
          </a:xfrm>
        </p:spPr>
        <p:txBody>
          <a:bodyPr/>
          <a:lstStyle>
            <a:lvl1pPr algn="r">
              <a:defRPr>
                <a:solidFill>
                  <a:srgbClr val="9D8C78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8" y="1524000"/>
            <a:ext cx="8228489" cy="3576480"/>
          </a:xfrm>
        </p:spPr>
        <p:txBody>
          <a:bodyPr/>
          <a:lstStyle>
            <a:lvl1pPr marL="0" indent="0" algn="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14" name="TextBox 13"/>
          <p:cNvSpPr txBox="1"/>
          <p:nvPr userDrawn="1"/>
        </p:nvSpPr>
        <p:spPr>
          <a:xfrm>
            <a:off x="3124200" y="5025379"/>
            <a:ext cx="5562600" cy="27699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tabLst>
                <a:tab pos="5376863" algn="r"/>
              </a:tabLst>
            </a:pPr>
            <a:r>
              <a:rPr lang="en-US" sz="600" kern="1200" dirty="0" smtClean="0">
                <a:solidFill>
                  <a:schemeClr val="tx1"/>
                </a:solidFill>
                <a:effectLst/>
                <a:latin typeface="Arial"/>
                <a:ea typeface="+mn-ea"/>
                <a:cs typeface="Arial"/>
              </a:rPr>
              <a:t>Sandia National Laboratories is a multi-program laboratory managed and operated by Sandia Corporation, a wholly owned subsidiary of Lockheed Martin Corporation, for the U.S. Department of Energy’s National Nuclear Security Administration under contract DE-AC04-94AL85000.	SAND NO. 2011-XXXXP</a:t>
            </a:r>
            <a:endParaRPr lang="en-US" sz="600" kern="1200" dirty="0">
              <a:solidFill>
                <a:schemeClr val="tx1"/>
              </a:solidFill>
              <a:effectLst/>
              <a:latin typeface="Arial"/>
              <a:ea typeface="+mn-ea"/>
              <a:cs typeface="Arial"/>
            </a:endParaRPr>
          </a:p>
        </p:txBody>
      </p:sp>
      <p:pic>
        <p:nvPicPr>
          <p:cNvPr id="15" name="Picture 14" descr="New_DOE_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725" y="5058833"/>
            <a:ext cx="981012" cy="274320"/>
          </a:xfrm>
          <a:prstGeom prst="rect">
            <a:avLst/>
          </a:prstGeom>
        </p:spPr>
      </p:pic>
      <p:pic>
        <p:nvPicPr>
          <p:cNvPr id="16" name="Picture 15" descr="NNSA Logo_Whit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0066" y="5058833"/>
            <a:ext cx="888456" cy="274320"/>
          </a:xfrm>
          <a:prstGeom prst="rect">
            <a:avLst/>
          </a:prstGeom>
        </p:spPr>
      </p:pic>
      <p:pic>
        <p:nvPicPr>
          <p:cNvPr id="17" name="Picture 6" descr="SNL_Stacked_White.png"/>
          <p:cNvPicPr>
            <a:picLocks noChangeAspect="1"/>
          </p:cNvPicPr>
          <p:nvPr userDrawn="1"/>
        </p:nvPicPr>
        <p:blipFill>
          <a:blip r:embed="rId4"/>
          <a:srcRect/>
          <a:stretch>
            <a:fillRect/>
          </a:stretch>
        </p:blipFill>
        <p:spPr bwMode="auto">
          <a:xfrm>
            <a:off x="6934200" y="63502"/>
            <a:ext cx="1524000" cy="6508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Picture 7" descr="SNL_Motto.png"/>
          <p:cNvPicPr>
            <a:picLocks noChangeAspect="1"/>
          </p:cNvPicPr>
          <p:nvPr userDrawn="1"/>
        </p:nvPicPr>
        <p:blipFill>
          <a:blip r:embed="rId5"/>
          <a:srcRect/>
          <a:stretch>
            <a:fillRect/>
          </a:stretch>
        </p:blipFill>
        <p:spPr bwMode="auto">
          <a:xfrm>
            <a:off x="1227145" y="219603"/>
            <a:ext cx="5394325" cy="3386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560894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3"/>
            <a:ext cx="9144000" cy="1328209"/>
          </a:xfrm>
          <a:prstGeom prst="rect">
            <a:avLst/>
          </a:prstGeom>
          <a:solidFill>
            <a:srgbClr val="102E5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0" y="5461000"/>
            <a:ext cx="9144000" cy="254000"/>
          </a:xfrm>
          <a:prstGeom prst="rect">
            <a:avLst/>
          </a:prstGeom>
          <a:solidFill>
            <a:srgbClr val="9E8C7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0" y="5376333"/>
            <a:ext cx="9144000" cy="63500"/>
          </a:xfrm>
          <a:prstGeom prst="rect">
            <a:avLst/>
          </a:prstGeom>
          <a:solidFill>
            <a:srgbClr val="8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8" y="2753382"/>
            <a:ext cx="8228489" cy="762000"/>
          </a:xfrm>
        </p:spPr>
        <p:txBody>
          <a:bodyPr/>
          <a:lstStyle>
            <a:lvl1pPr algn="r">
              <a:defRPr>
                <a:solidFill>
                  <a:srgbClr val="9D8C78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8" y="3515387"/>
            <a:ext cx="8228489" cy="1585097"/>
          </a:xfrm>
        </p:spPr>
        <p:txBody>
          <a:bodyPr/>
          <a:lstStyle>
            <a:lvl1pPr marL="0" indent="0" algn="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15" name="Picture 6" descr="SNL_Stacked_White.png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6934200" y="338671"/>
            <a:ext cx="1524000" cy="6508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Picture 7" descr="SNL_Motto.png"/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1227145" y="494772"/>
            <a:ext cx="5394325" cy="3386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TextBox 19"/>
          <p:cNvSpPr txBox="1"/>
          <p:nvPr userDrawn="1"/>
        </p:nvSpPr>
        <p:spPr>
          <a:xfrm>
            <a:off x="3124200" y="5025379"/>
            <a:ext cx="5562600" cy="27699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tabLst>
                <a:tab pos="5376863" algn="r"/>
              </a:tabLst>
            </a:pPr>
            <a:r>
              <a:rPr lang="en-US" sz="600" kern="1200" dirty="0" smtClean="0">
                <a:solidFill>
                  <a:schemeClr val="tx1"/>
                </a:solidFill>
                <a:effectLst/>
                <a:latin typeface="Arial"/>
                <a:ea typeface="+mn-ea"/>
                <a:cs typeface="Arial"/>
              </a:rPr>
              <a:t>Sandia National Laboratories is a multi-program laboratory managed and operated by Sandia Corporation, a wholly owned subsidiary of Lockheed Martin Corporation, for the U.S. Department of Energy’s National Nuclear Security Administration under contract DE-AC04-94AL85000.	SAND NO. </a:t>
            </a:r>
            <a:r>
              <a:rPr lang="en-US" sz="600" kern="1200" dirty="0" smtClean="0">
                <a:solidFill>
                  <a:schemeClr val="tx1"/>
                </a:solidFill>
                <a:effectLst/>
                <a:latin typeface="Arial"/>
                <a:ea typeface="+mn-ea"/>
                <a:cs typeface="Arial"/>
              </a:rPr>
              <a:t>2015-10003 C</a:t>
            </a:r>
            <a:endParaRPr lang="en-US" sz="600" kern="1200" dirty="0">
              <a:solidFill>
                <a:schemeClr val="tx1"/>
              </a:solidFill>
              <a:effectLst/>
              <a:latin typeface="Arial"/>
              <a:ea typeface="+mn-ea"/>
              <a:cs typeface="Arial"/>
            </a:endParaRPr>
          </a:p>
        </p:txBody>
      </p:sp>
      <p:pic>
        <p:nvPicPr>
          <p:cNvPr id="25" name="Picture 24" descr="New_DOE_Logo_White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725" y="5058833"/>
            <a:ext cx="981012" cy="274320"/>
          </a:xfrm>
          <a:prstGeom prst="rect">
            <a:avLst/>
          </a:prstGeom>
        </p:spPr>
      </p:pic>
      <p:pic>
        <p:nvPicPr>
          <p:cNvPr id="27" name="Picture 26" descr="NNSA Logo_White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0066" y="5058833"/>
            <a:ext cx="888456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229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/>
          <p:cNvSpPr/>
          <p:nvPr userDrawn="1"/>
        </p:nvSpPr>
        <p:spPr>
          <a:xfrm>
            <a:off x="0" y="2"/>
            <a:ext cx="9144000" cy="551039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0" y="5461000"/>
            <a:ext cx="9144000" cy="254000"/>
          </a:xfrm>
          <a:prstGeom prst="rect">
            <a:avLst/>
          </a:prstGeom>
          <a:solidFill>
            <a:srgbClr val="9E8C7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0" y="5376333"/>
            <a:ext cx="9144000" cy="63500"/>
          </a:xfrm>
          <a:prstGeom prst="rect">
            <a:avLst/>
          </a:prstGeom>
          <a:solidFill>
            <a:srgbClr val="8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0" y="1213558"/>
            <a:ext cx="3768892" cy="1529743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</a:rPr>
              <a:t>Photos placed in horizontal position </a:t>
            </a:r>
            <a:br>
              <a:rPr lang="en-US" sz="1400" dirty="0" smtClean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</a:rPr>
              <a:t>with even amount of white space</a:t>
            </a:r>
            <a:br>
              <a:rPr lang="en-US" sz="1400" dirty="0" smtClean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</a:rPr>
              <a:t> between photos and header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852060" y="1213558"/>
            <a:ext cx="2286000" cy="1529743"/>
          </a:xfrm>
          <a:prstGeom prst="rect">
            <a:avLst/>
          </a:prstGeom>
          <a:solidFill>
            <a:srgbClr val="40404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6226864" y="1213558"/>
            <a:ext cx="2917136" cy="1529743"/>
          </a:xfrm>
          <a:prstGeom prst="rect">
            <a:avLst/>
          </a:prstGeom>
          <a:solidFill>
            <a:srgbClr val="40404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8" y="3065144"/>
            <a:ext cx="8228489" cy="762000"/>
          </a:xfrm>
        </p:spPr>
        <p:txBody>
          <a:bodyPr/>
          <a:lstStyle>
            <a:lvl1pPr algn="r">
              <a:defRPr>
                <a:solidFill>
                  <a:srgbClr val="9D8C78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1" y="3826311"/>
            <a:ext cx="8228488" cy="1380694"/>
          </a:xfrm>
        </p:spPr>
        <p:txBody>
          <a:bodyPr/>
          <a:lstStyle>
            <a:lvl1pPr marL="0" indent="0" algn="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36" name="Rectangle 35"/>
          <p:cNvSpPr/>
          <p:nvPr userDrawn="1"/>
        </p:nvSpPr>
        <p:spPr>
          <a:xfrm>
            <a:off x="0" y="2808112"/>
            <a:ext cx="9144000" cy="331611"/>
          </a:xfrm>
          <a:prstGeom prst="rect">
            <a:avLst/>
          </a:prstGeom>
          <a:solidFill>
            <a:srgbClr val="102E5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6" name="TextBox 15"/>
          <p:cNvSpPr txBox="1"/>
          <p:nvPr userDrawn="1"/>
        </p:nvSpPr>
        <p:spPr>
          <a:xfrm>
            <a:off x="3124200" y="5025379"/>
            <a:ext cx="5562600" cy="27699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tabLst>
                <a:tab pos="5376863" algn="r"/>
              </a:tabLst>
            </a:pPr>
            <a:r>
              <a:rPr lang="en-US" sz="600" kern="1200" dirty="0" smtClean="0">
                <a:solidFill>
                  <a:schemeClr val="tx1"/>
                </a:solidFill>
                <a:effectLst/>
                <a:latin typeface="Arial"/>
                <a:ea typeface="+mn-ea"/>
                <a:cs typeface="Arial"/>
              </a:rPr>
              <a:t>Sandia National Laboratories is a multi-program laboratory managed and operated by Sandia Corporation, a wholly owned subsidiary of Lockheed Martin Corporation, for the U.S. Department of Energy’s National Nuclear Security Administration under contract DE-AC04-94AL85000.	SAND NO. 2011-XXXXP</a:t>
            </a:r>
            <a:endParaRPr lang="en-US" sz="600" kern="1200" dirty="0">
              <a:solidFill>
                <a:schemeClr val="tx1"/>
              </a:solidFill>
              <a:effectLst/>
              <a:latin typeface="Arial"/>
              <a:ea typeface="+mn-ea"/>
              <a:cs typeface="Arial"/>
            </a:endParaRPr>
          </a:p>
        </p:txBody>
      </p:sp>
      <p:pic>
        <p:nvPicPr>
          <p:cNvPr id="22" name="Picture 21" descr="New_DOE_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725" y="5058833"/>
            <a:ext cx="981012" cy="274320"/>
          </a:xfrm>
          <a:prstGeom prst="rect">
            <a:avLst/>
          </a:prstGeom>
        </p:spPr>
      </p:pic>
      <p:pic>
        <p:nvPicPr>
          <p:cNvPr id="26" name="Picture 25" descr="NNSA Logo_Whit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0066" y="5058833"/>
            <a:ext cx="888456" cy="274320"/>
          </a:xfrm>
          <a:prstGeom prst="rect">
            <a:avLst/>
          </a:prstGeom>
        </p:spPr>
      </p:pic>
      <p:pic>
        <p:nvPicPr>
          <p:cNvPr id="27" name="Picture 6" descr="SNL_Stacked_White.png"/>
          <p:cNvPicPr>
            <a:picLocks noChangeAspect="1"/>
          </p:cNvPicPr>
          <p:nvPr userDrawn="1"/>
        </p:nvPicPr>
        <p:blipFill>
          <a:blip r:embed="rId4"/>
          <a:srcRect/>
          <a:stretch>
            <a:fillRect/>
          </a:stretch>
        </p:blipFill>
        <p:spPr bwMode="auto">
          <a:xfrm>
            <a:off x="6934200" y="338671"/>
            <a:ext cx="1524000" cy="6508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" name="Picture 7" descr="SNL_Motto.png"/>
          <p:cNvPicPr>
            <a:picLocks noChangeAspect="1"/>
          </p:cNvPicPr>
          <p:nvPr userDrawn="1"/>
        </p:nvPicPr>
        <p:blipFill>
          <a:blip r:embed="rId5"/>
          <a:srcRect/>
          <a:stretch>
            <a:fillRect/>
          </a:stretch>
        </p:blipFill>
        <p:spPr bwMode="auto">
          <a:xfrm>
            <a:off x="1227145" y="494772"/>
            <a:ext cx="5394325" cy="3386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656168"/>
            <a:ext cx="8991600" cy="4995332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1398" y="2537355"/>
            <a:ext cx="7772400" cy="1135062"/>
          </a:xfrm>
        </p:spPr>
        <p:txBody>
          <a:bodyPr anchor="b"/>
          <a:lstStyle>
            <a:lvl1pPr algn="l">
              <a:defRPr sz="4000" b="1" cap="none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1398" y="3672416"/>
            <a:ext cx="7772400" cy="1250156"/>
          </a:xfrm>
        </p:spPr>
        <p:txBody>
          <a:bodyPr anchor="t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6200" y="656171"/>
            <a:ext cx="4419600" cy="499533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656172"/>
            <a:ext cx="4419600" cy="499533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" y="656170"/>
            <a:ext cx="4421188" cy="53313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6200" y="1190427"/>
            <a:ext cx="4421188" cy="44610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3" y="657290"/>
            <a:ext cx="4422775" cy="53313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3" y="1191587"/>
            <a:ext cx="4422775" cy="44599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theme" Target="../theme/theme1.xml"/><Relationship Id="rId17" Type="http://schemas.openxmlformats.org/officeDocument/2006/relationships/image" Target="../media/image1.png"/><Relationship Id="rId18" Type="http://schemas.microsoft.com/office/2007/relationships/hdphoto" Target="../media/hdphoto1.wdp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76200" y="5"/>
            <a:ext cx="8077200" cy="6561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3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6200" y="656168"/>
            <a:ext cx="8991600" cy="4995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9" name="Picture 6" descr="SNL_Stacked_White.png"/>
          <p:cNvPicPr>
            <a:picLocks noChangeAspect="1"/>
          </p:cNvPicPr>
          <p:nvPr userDrawn="1"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rightnessContrast bright="-3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8023225" y="148167"/>
            <a:ext cx="914400" cy="3905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dk1" tx1="lt1" bg2="dk2" tx2="lt2" accent1="accent1" accent2="accent2" accent3="accent3" accent4="accent4" accent5="accent5" accent6="accent6" hlink="hlink" folHlink="folHlink"/>
  <p:sldLayoutIdLst>
    <p:sldLayoutId id="2147483798" r:id="rId1"/>
    <p:sldLayoutId id="2147483802" r:id="rId2"/>
    <p:sldLayoutId id="2147483801" r:id="rId3"/>
    <p:sldLayoutId id="2147483796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  <p:sldLayoutId id="2147483792" r:id="rId12"/>
    <p:sldLayoutId id="2147483793" r:id="rId13"/>
    <p:sldLayoutId id="2147483794" r:id="rId14"/>
    <p:sldLayoutId id="2147483795" r:id="rId1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hf sldNum="0"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accent5">
              <a:lumMod val="20000"/>
              <a:lumOff val="80000"/>
            </a:schemeClr>
          </a:solidFill>
          <a:latin typeface="Calibri"/>
          <a:ea typeface="ＭＳ Ｐゴシック" charset="-128"/>
          <a:cs typeface="Calibri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102E54"/>
          </a:solidFill>
          <a:latin typeface="Calibri" charset="0"/>
          <a:ea typeface="ＭＳ Ｐゴシック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102E54"/>
          </a:solidFill>
          <a:latin typeface="Calibri" charset="0"/>
          <a:ea typeface="ＭＳ Ｐゴシック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102E54"/>
          </a:solidFill>
          <a:latin typeface="Calibri" charset="0"/>
          <a:ea typeface="ＭＳ Ｐゴシック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102E54"/>
          </a:solidFill>
          <a:latin typeface="Calibri" charset="0"/>
          <a:ea typeface="ＭＳ Ｐゴシック" charset="-128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2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2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2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2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accent5">
            <a:lumMod val="60000"/>
            <a:lumOff val="40000"/>
          </a:schemeClr>
        </a:buClr>
        <a:buFont typeface="Wingdings" pitchFamily="-111" charset="2"/>
        <a:buChar char="§"/>
        <a:defRPr sz="2000">
          <a:solidFill>
            <a:schemeClr val="tx1"/>
          </a:solidFill>
          <a:latin typeface="Calibri"/>
          <a:ea typeface="ＭＳ Ｐゴシック" charset="-128"/>
          <a:cs typeface="Calibri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Wingdings" pitchFamily="-111" charset="2"/>
        <a:buChar char="§"/>
        <a:defRPr sz="1800">
          <a:solidFill>
            <a:schemeClr val="tx1"/>
          </a:solidFill>
          <a:latin typeface="Calibri"/>
          <a:ea typeface="ＭＳ Ｐゴシック" pitchFamily="-112" charset="-128"/>
          <a:cs typeface="Calibri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accent3"/>
        </a:buClr>
        <a:buFont typeface="Wingdings" pitchFamily="-111" charset="2"/>
        <a:buChar char="§"/>
        <a:defRPr sz="1600">
          <a:solidFill>
            <a:schemeClr val="tx1"/>
          </a:solidFill>
          <a:latin typeface="Calibri"/>
          <a:ea typeface="ＭＳ Ｐゴシック" pitchFamily="-112" charset="-128"/>
          <a:cs typeface="Calibri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1400">
          <a:solidFill>
            <a:schemeClr val="tx1"/>
          </a:solidFill>
          <a:latin typeface="Calibri"/>
          <a:ea typeface="ＭＳ Ｐゴシック" pitchFamily="-112" charset="-128"/>
          <a:cs typeface="Calibri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Calibri"/>
          <a:ea typeface="ＭＳ Ｐゴシック" pitchFamily="-112" charset="-128"/>
          <a:cs typeface="Calibri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112" charset="-128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112" charset="-128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112" charset="-128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112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37.emf"/><Relationship Id="rId3" Type="http://schemas.openxmlformats.org/officeDocument/2006/relationships/image" Target="../media/image38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9.png"/><Relationship Id="rId3" Type="http://schemas.openxmlformats.org/officeDocument/2006/relationships/image" Target="../media/image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40.png"/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40.png"/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3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44.png"/><Relationship Id="rId6" Type="http://schemas.openxmlformats.org/officeDocument/2006/relationships/image" Target="../media/image45.png"/><Relationship Id="rId7" Type="http://schemas.openxmlformats.org/officeDocument/2006/relationships/image" Target="../media/image39.png"/><Relationship Id="rId8" Type="http://schemas.openxmlformats.org/officeDocument/2006/relationships/image" Target="../media/image7.png"/><Relationship Id="rId9" Type="http://schemas.openxmlformats.org/officeDocument/2006/relationships/image" Target="../media/image40.png"/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4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4" Type="http://schemas.openxmlformats.org/officeDocument/2006/relationships/image" Target="../media/image48.jpg"/><Relationship Id="rId5" Type="http://schemas.openxmlformats.org/officeDocument/2006/relationships/image" Target="../media/image17.emf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1.emf"/><Relationship Id="rId3" Type="http://schemas.openxmlformats.org/officeDocument/2006/relationships/image" Target="../media/image12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9.png"/><Relationship Id="rId12" Type="http://schemas.openxmlformats.org/officeDocument/2006/relationships/image" Target="../media/image10.png"/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17.emf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20.emf"/><Relationship Id="rId8" Type="http://schemas.openxmlformats.org/officeDocument/2006/relationships/image" Target="../media/image21.png"/><Relationship Id="rId9" Type="http://schemas.openxmlformats.org/officeDocument/2006/relationships/image" Target="../media/image22.png"/><Relationship Id="rId10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8" y="2753385"/>
            <a:ext cx="8228489" cy="1035451"/>
          </a:xfrm>
        </p:spPr>
        <p:txBody>
          <a:bodyPr/>
          <a:lstStyle/>
          <a:p>
            <a:r>
              <a:rPr lang="en-US" dirty="0" smtClean="0"/>
              <a:t>VTK-m: Building a Visualization Toolkit for Massively Threaded Architectures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8" y="3788833"/>
            <a:ext cx="8228489" cy="1311647"/>
          </a:xfrm>
        </p:spPr>
        <p:txBody>
          <a:bodyPr/>
          <a:lstStyle/>
          <a:p>
            <a:r>
              <a:rPr lang="en-US" sz="2400" dirty="0" err="1" smtClean="0"/>
              <a:t>Ultrascale</a:t>
            </a:r>
            <a:r>
              <a:rPr lang="en-US" sz="2400" dirty="0" smtClean="0"/>
              <a:t> Visualization Workshop</a:t>
            </a:r>
          </a:p>
          <a:p>
            <a:r>
              <a:rPr lang="en-US" sz="2400" dirty="0" smtClean="0"/>
              <a:t>Kenneth Moreland  </a:t>
            </a:r>
            <a:r>
              <a:rPr lang="en-US" sz="1800" dirty="0" smtClean="0"/>
              <a:t>Sandia National Laboratories</a:t>
            </a:r>
            <a:endParaRPr lang="en-US" sz="2400" dirty="0" smtClean="0"/>
          </a:p>
          <a:p>
            <a:r>
              <a:rPr lang="en-US" sz="1600" dirty="0" smtClean="0"/>
              <a:t>November 16, 2015</a:t>
            </a:r>
            <a:endParaRPr lang="en-US" sz="1600" dirty="0"/>
          </a:p>
        </p:txBody>
      </p:sp>
      <p:pic>
        <p:nvPicPr>
          <p:cNvPr id="5" name="Picture 4" descr="xgc_classifyPoints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3" b="13192"/>
          <a:stretch/>
        </p:blipFill>
        <p:spPr>
          <a:xfrm>
            <a:off x="4572000" y="1368820"/>
            <a:ext cx="1099866" cy="1420208"/>
          </a:xfrm>
          <a:prstGeom prst="rect">
            <a:avLst/>
          </a:prstGeom>
        </p:spPr>
      </p:pic>
      <p:pic>
        <p:nvPicPr>
          <p:cNvPr id="6" name="Picture 5" descr="xgc_wallHits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48" t="2415" b="13192"/>
          <a:stretch/>
        </p:blipFill>
        <p:spPr>
          <a:xfrm>
            <a:off x="5542328" y="1368820"/>
            <a:ext cx="1691308" cy="1420208"/>
          </a:xfrm>
          <a:prstGeom prst="rect">
            <a:avLst/>
          </a:prstGeom>
        </p:spPr>
      </p:pic>
      <p:pic>
        <p:nvPicPr>
          <p:cNvPr id="7" name="Picture 6" descr="Entropy_compressed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52" b="17722"/>
          <a:stretch/>
        </p:blipFill>
        <p:spPr>
          <a:xfrm>
            <a:off x="0" y="1368820"/>
            <a:ext cx="2232120" cy="1420208"/>
          </a:xfrm>
          <a:prstGeom prst="rect">
            <a:avLst/>
          </a:prstGeom>
        </p:spPr>
      </p:pic>
      <p:pic>
        <p:nvPicPr>
          <p:cNvPr id="8" name="Picture 7" descr="Contour.png"/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35" b="24379"/>
          <a:stretch/>
        </p:blipFill>
        <p:spPr>
          <a:xfrm>
            <a:off x="2362202" y="1368820"/>
            <a:ext cx="2051303" cy="1420208"/>
          </a:xfrm>
          <a:prstGeom prst="rect">
            <a:avLst/>
          </a:prstGeom>
        </p:spPr>
      </p:pic>
      <p:pic>
        <p:nvPicPr>
          <p:cNvPr id="9" name="Picture 8" descr="SurfaceSimplification.png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8740" y="1368820"/>
            <a:ext cx="1775260" cy="14202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2895600" y="2171700"/>
            <a:ext cx="1371600" cy="1371600"/>
            <a:chOff x="2895600" y="2921412"/>
            <a:chExt cx="1371600" cy="1371600"/>
          </a:xfrm>
        </p:grpSpPr>
        <p:sp>
          <p:nvSpPr>
            <p:cNvPr id="2" name="Rectangle 1"/>
            <p:cNvSpPr/>
            <p:nvPr/>
          </p:nvSpPr>
          <p:spPr>
            <a:xfrm rot="10800000">
              <a:off x="2895600" y="2921412"/>
              <a:ext cx="1371600" cy="1371600"/>
            </a:xfrm>
            <a:prstGeom prst="rect">
              <a:avLst/>
            </a:prstGeom>
            <a:noFill/>
            <a:ln w="3175" cmpd="sng">
              <a:solidFill>
                <a:schemeClr val="tx1"/>
              </a:solidFill>
            </a:ln>
            <a:effectLst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" name="Straight Connector 2"/>
            <p:cNvCxnSpPr/>
            <p:nvPr/>
          </p:nvCxnSpPr>
          <p:spPr>
            <a:xfrm flipH="1">
              <a:off x="3200401" y="2921413"/>
              <a:ext cx="761999" cy="137159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653619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 rot="10800000">
            <a:off x="2895600" y="2191998"/>
            <a:ext cx="1371600" cy="1371600"/>
          </a:xfrm>
          <a:prstGeom prst="rect">
            <a:avLst/>
          </a:prstGeom>
          <a:noFill/>
          <a:ln w="3175" cmpd="sng">
            <a:solidFill>
              <a:schemeClr val="tx1"/>
            </a:solidFill>
          </a:ln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Oval 2"/>
          <p:cNvSpPr/>
          <p:nvPr/>
        </p:nvSpPr>
        <p:spPr>
          <a:xfrm>
            <a:off x="2840925" y="3511974"/>
            <a:ext cx="102012" cy="1020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2840925" y="2140992"/>
            <a:ext cx="102012" cy="1020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4216194" y="3512592"/>
            <a:ext cx="102012" cy="10201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4216194" y="2140992"/>
            <a:ext cx="102012" cy="10201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527439" y="3512593"/>
            <a:ext cx="4154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1.0</a:t>
            </a:r>
            <a:endParaRPr lang="en-US" sz="1400" dirty="0"/>
          </a:p>
        </p:txBody>
      </p:sp>
      <p:sp>
        <p:nvSpPr>
          <p:cNvPr id="8" name="TextBox 7"/>
          <p:cNvSpPr txBox="1"/>
          <p:nvPr/>
        </p:nvSpPr>
        <p:spPr>
          <a:xfrm>
            <a:off x="4251476" y="3511104"/>
            <a:ext cx="4669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-3.5</a:t>
            </a:r>
            <a:endParaRPr lang="en-US" sz="1400" dirty="0"/>
          </a:p>
        </p:txBody>
      </p:sp>
      <p:sp>
        <p:nvSpPr>
          <p:cNvPr id="9" name="TextBox 8"/>
          <p:cNvSpPr txBox="1"/>
          <p:nvPr/>
        </p:nvSpPr>
        <p:spPr>
          <a:xfrm>
            <a:off x="4251476" y="1896122"/>
            <a:ext cx="4669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-1.2</a:t>
            </a:r>
            <a:endParaRPr lang="en-US" sz="1400" dirty="0"/>
          </a:p>
        </p:txBody>
      </p:sp>
      <p:sp>
        <p:nvSpPr>
          <p:cNvPr id="10" name="TextBox 9"/>
          <p:cNvSpPr txBox="1"/>
          <p:nvPr/>
        </p:nvSpPr>
        <p:spPr>
          <a:xfrm>
            <a:off x="2527439" y="1894633"/>
            <a:ext cx="4154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4.2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2944210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/>
        </p:nvGrpSpPr>
        <p:grpSpPr>
          <a:xfrm>
            <a:off x="2527439" y="1894634"/>
            <a:ext cx="2190980" cy="1925737"/>
            <a:chOff x="2527439" y="2624046"/>
            <a:chExt cx="2190980" cy="1925737"/>
          </a:xfrm>
        </p:grpSpPr>
        <p:sp>
          <p:nvSpPr>
            <p:cNvPr id="2" name="Rectangle 1"/>
            <p:cNvSpPr/>
            <p:nvPr/>
          </p:nvSpPr>
          <p:spPr>
            <a:xfrm rot="10800000">
              <a:off x="2895600" y="2921412"/>
              <a:ext cx="1371600" cy="1371600"/>
            </a:xfrm>
            <a:prstGeom prst="rect">
              <a:avLst/>
            </a:prstGeom>
            <a:noFill/>
            <a:ln w="3175" cmpd="sng">
              <a:solidFill>
                <a:schemeClr val="tx1"/>
              </a:solidFill>
            </a:ln>
            <a:effectLst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Oval 2"/>
            <p:cNvSpPr/>
            <p:nvPr/>
          </p:nvSpPr>
          <p:spPr>
            <a:xfrm>
              <a:off x="2840925" y="4241388"/>
              <a:ext cx="102012" cy="10201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Oval 3"/>
            <p:cNvSpPr/>
            <p:nvPr/>
          </p:nvSpPr>
          <p:spPr>
            <a:xfrm>
              <a:off x="2840925" y="2870406"/>
              <a:ext cx="102012" cy="10201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/>
            <p:cNvSpPr/>
            <p:nvPr/>
          </p:nvSpPr>
          <p:spPr>
            <a:xfrm>
              <a:off x="4216194" y="4242006"/>
              <a:ext cx="102012" cy="10201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/>
            <p:cNvSpPr/>
            <p:nvPr/>
          </p:nvSpPr>
          <p:spPr>
            <a:xfrm>
              <a:off x="4216194" y="2870406"/>
              <a:ext cx="102012" cy="10201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527439" y="4242006"/>
              <a:ext cx="41549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1.0</a:t>
              </a:r>
              <a:endParaRPr lang="en-US" sz="14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251474" y="4240517"/>
              <a:ext cx="46694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-3.5</a:t>
              </a:r>
              <a:endParaRPr lang="en-US" sz="1400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251474" y="2625535"/>
              <a:ext cx="46694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-1.2</a:t>
              </a:r>
              <a:endParaRPr lang="en-US" sz="140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527439" y="2624046"/>
              <a:ext cx="41549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4.2</a:t>
              </a:r>
              <a:endParaRPr lang="en-US" sz="1400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062570" y="4235357"/>
              <a:ext cx="2756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solidFill>
                    <a:schemeClr val="accent1"/>
                  </a:solidFill>
                </a:rPr>
                <a:t>0</a:t>
              </a:r>
              <a:endParaRPr lang="en-US" sz="1400" dirty="0">
                <a:solidFill>
                  <a:schemeClr val="accent1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824569" y="2645450"/>
              <a:ext cx="2756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solidFill>
                    <a:schemeClr val="accent1"/>
                  </a:solidFill>
                </a:rPr>
                <a:t>0</a:t>
              </a:r>
              <a:endParaRPr lang="en-US" sz="1400" dirty="0">
                <a:solidFill>
                  <a:schemeClr val="accent1"/>
                </a:solidFill>
              </a:endParaRPr>
            </a:p>
          </p:txBody>
        </p:sp>
        <p:cxnSp>
          <p:nvCxnSpPr>
            <p:cNvPr id="13" name="Straight Connector 12"/>
            <p:cNvCxnSpPr/>
            <p:nvPr/>
          </p:nvCxnSpPr>
          <p:spPr>
            <a:xfrm>
              <a:off x="3200401" y="4114800"/>
              <a:ext cx="0" cy="229218"/>
            </a:xfrm>
            <a:prstGeom prst="line">
              <a:avLst/>
            </a:prstGeom>
            <a:ln w="6350" cmpd="sng"/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3962400" y="2870406"/>
              <a:ext cx="0" cy="229218"/>
            </a:xfrm>
            <a:prstGeom prst="line">
              <a:avLst/>
            </a:prstGeom>
            <a:ln w="6350" cmpd="sng"/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596006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2527439" y="1894634"/>
            <a:ext cx="2190980" cy="1925737"/>
            <a:chOff x="2527439" y="2624046"/>
            <a:chExt cx="2190980" cy="1925737"/>
          </a:xfrm>
        </p:grpSpPr>
        <p:sp>
          <p:nvSpPr>
            <p:cNvPr id="2" name="Rectangle 1"/>
            <p:cNvSpPr/>
            <p:nvPr/>
          </p:nvSpPr>
          <p:spPr>
            <a:xfrm rot="10800000">
              <a:off x="2895600" y="2921412"/>
              <a:ext cx="1371600" cy="1371600"/>
            </a:xfrm>
            <a:prstGeom prst="rect">
              <a:avLst/>
            </a:prstGeom>
            <a:noFill/>
            <a:ln w="3175" cmpd="sng">
              <a:solidFill>
                <a:schemeClr val="tx1"/>
              </a:solidFill>
            </a:ln>
            <a:effectLst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" name="Straight Connector 2"/>
            <p:cNvCxnSpPr/>
            <p:nvPr/>
          </p:nvCxnSpPr>
          <p:spPr>
            <a:xfrm flipH="1">
              <a:off x="3200401" y="2921413"/>
              <a:ext cx="761999" cy="137159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Oval 3"/>
            <p:cNvSpPr/>
            <p:nvPr/>
          </p:nvSpPr>
          <p:spPr>
            <a:xfrm>
              <a:off x="2840925" y="4241388"/>
              <a:ext cx="102012" cy="10201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/>
            <p:cNvSpPr/>
            <p:nvPr/>
          </p:nvSpPr>
          <p:spPr>
            <a:xfrm>
              <a:off x="2840925" y="2870406"/>
              <a:ext cx="102012" cy="10201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/>
            <p:cNvSpPr/>
            <p:nvPr/>
          </p:nvSpPr>
          <p:spPr>
            <a:xfrm>
              <a:off x="4216194" y="4242006"/>
              <a:ext cx="102012" cy="10201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4216194" y="2870406"/>
              <a:ext cx="102012" cy="10201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527439" y="4242006"/>
              <a:ext cx="41549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1.0</a:t>
              </a:r>
              <a:endParaRPr lang="en-US" sz="1400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251474" y="4240517"/>
              <a:ext cx="46694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-3.5</a:t>
              </a:r>
              <a:endParaRPr lang="en-US" sz="140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251474" y="2625535"/>
              <a:ext cx="46694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-1.2</a:t>
              </a:r>
              <a:endParaRPr lang="en-US" sz="1400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527439" y="2624046"/>
              <a:ext cx="41549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4.2</a:t>
              </a:r>
              <a:endParaRPr lang="en-US" sz="1400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062570" y="4235357"/>
              <a:ext cx="2756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solidFill>
                    <a:schemeClr val="accent1"/>
                  </a:solidFill>
                </a:rPr>
                <a:t>0</a:t>
              </a:r>
              <a:endParaRPr lang="en-US" sz="1400" dirty="0">
                <a:solidFill>
                  <a:schemeClr val="accent1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824569" y="2645450"/>
              <a:ext cx="2756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solidFill>
                    <a:schemeClr val="accent1"/>
                  </a:solidFill>
                </a:rPr>
                <a:t>0</a:t>
              </a:r>
              <a:endParaRPr lang="en-US" sz="1400" dirty="0">
                <a:solidFill>
                  <a:schemeClr val="accent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044203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 rot="10800000">
            <a:off x="4343400" y="2857500"/>
            <a:ext cx="1371600" cy="1371600"/>
          </a:xfrm>
          <a:prstGeom prst="rect">
            <a:avLst/>
          </a:prstGeom>
          <a:noFill/>
          <a:ln w="3175" cmpd="sng">
            <a:solidFill>
              <a:schemeClr val="tx1"/>
            </a:solidFill>
          </a:ln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 rot="10800000">
            <a:off x="2971799" y="2857500"/>
            <a:ext cx="1371600" cy="1371600"/>
          </a:xfrm>
          <a:prstGeom prst="rect">
            <a:avLst/>
          </a:prstGeom>
          <a:noFill/>
          <a:ln w="3175" cmpd="sng">
            <a:solidFill>
              <a:schemeClr val="tx1"/>
            </a:solidFill>
          </a:ln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 rot="10800000">
            <a:off x="4343400" y="1485900"/>
            <a:ext cx="1371600" cy="1371600"/>
          </a:xfrm>
          <a:prstGeom prst="rect">
            <a:avLst/>
          </a:prstGeom>
          <a:noFill/>
          <a:ln w="3175" cmpd="sng">
            <a:solidFill>
              <a:schemeClr val="tx1"/>
            </a:solidFill>
          </a:ln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 rot="10800000">
            <a:off x="2971800" y="1485900"/>
            <a:ext cx="1371600" cy="1371600"/>
          </a:xfrm>
          <a:prstGeom prst="rect">
            <a:avLst/>
          </a:prstGeom>
          <a:noFill/>
          <a:ln w="3175" cmpd="sng">
            <a:solidFill>
              <a:schemeClr val="tx1"/>
            </a:solidFill>
          </a:ln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 rot="10800000">
            <a:off x="1600199" y="2857500"/>
            <a:ext cx="1371600" cy="1371600"/>
          </a:xfrm>
          <a:prstGeom prst="rect">
            <a:avLst/>
          </a:prstGeom>
          <a:noFill/>
          <a:ln w="3175" cmpd="sng">
            <a:solidFill>
              <a:schemeClr val="tx1"/>
            </a:solidFill>
          </a:ln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 rot="10800000">
            <a:off x="228599" y="2857500"/>
            <a:ext cx="1371600" cy="1371600"/>
          </a:xfrm>
          <a:prstGeom prst="rect">
            <a:avLst/>
          </a:prstGeom>
          <a:noFill/>
          <a:ln w="3175" cmpd="sng">
            <a:solidFill>
              <a:schemeClr val="tx1"/>
            </a:solidFill>
          </a:ln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 rot="10800000">
            <a:off x="1600200" y="1485900"/>
            <a:ext cx="1371600" cy="1371600"/>
          </a:xfrm>
          <a:prstGeom prst="rect">
            <a:avLst/>
          </a:prstGeom>
          <a:noFill/>
          <a:ln w="3175" cmpd="sng">
            <a:solidFill>
              <a:schemeClr val="tx1"/>
            </a:solidFill>
          </a:ln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 rot="10800000">
            <a:off x="228600" y="1485900"/>
            <a:ext cx="1371600" cy="1371600"/>
          </a:xfrm>
          <a:prstGeom prst="rect">
            <a:avLst/>
          </a:prstGeom>
          <a:noFill/>
          <a:ln w="3175" cmpd="sng">
            <a:solidFill>
              <a:schemeClr val="tx1"/>
            </a:solidFill>
          </a:ln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 rot="10800000">
            <a:off x="4343400" y="114300"/>
            <a:ext cx="1371600" cy="1371600"/>
          </a:xfrm>
          <a:prstGeom prst="rect">
            <a:avLst/>
          </a:prstGeom>
          <a:noFill/>
          <a:ln w="3175" cmpd="sng">
            <a:solidFill>
              <a:schemeClr val="tx1"/>
            </a:solidFill>
          </a:ln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 rot="10800000">
            <a:off x="2971800" y="114300"/>
            <a:ext cx="1371600" cy="1371600"/>
          </a:xfrm>
          <a:prstGeom prst="rect">
            <a:avLst/>
          </a:prstGeom>
          <a:noFill/>
          <a:ln w="3175" cmpd="sng">
            <a:solidFill>
              <a:schemeClr val="tx1"/>
            </a:solidFill>
          </a:ln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 rot="10800000">
            <a:off x="1600200" y="114300"/>
            <a:ext cx="1371600" cy="1371600"/>
          </a:xfrm>
          <a:prstGeom prst="rect">
            <a:avLst/>
          </a:prstGeom>
          <a:noFill/>
          <a:ln w="3175" cmpd="sng">
            <a:solidFill>
              <a:schemeClr val="tx1"/>
            </a:solidFill>
          </a:ln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 rot="10800000">
            <a:off x="228600" y="114300"/>
            <a:ext cx="1371600" cy="1371600"/>
          </a:xfrm>
          <a:prstGeom prst="rect">
            <a:avLst/>
          </a:prstGeom>
          <a:noFill/>
          <a:ln w="3175" cmpd="sng">
            <a:solidFill>
              <a:schemeClr val="tx1"/>
            </a:solidFill>
          </a:ln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/>
          <p:cNvCxnSpPr>
            <a:stCxn id="13" idx="3"/>
          </p:cNvCxnSpPr>
          <p:nvPr/>
        </p:nvCxnSpPr>
        <p:spPr>
          <a:xfrm flipV="1">
            <a:off x="228600" y="1816512"/>
            <a:ext cx="1371600" cy="3551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1600200" y="1485900"/>
            <a:ext cx="304800" cy="33061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1905000" y="292512"/>
            <a:ext cx="1066800" cy="11933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rot="10800000" flipH="1" flipV="1">
            <a:off x="2971800" y="292509"/>
            <a:ext cx="1371600" cy="15240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rot="10800000" flipH="1" flipV="1">
            <a:off x="4343400" y="444912"/>
            <a:ext cx="457200" cy="10409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>
            <a:off x="4343400" y="1485901"/>
            <a:ext cx="457200" cy="67289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8" idx="3"/>
          </p:cNvCxnSpPr>
          <p:nvPr/>
        </p:nvCxnSpPr>
        <p:spPr>
          <a:xfrm flipH="1">
            <a:off x="2971798" y="2171700"/>
            <a:ext cx="1371602" cy="4572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H="1">
            <a:off x="2667000" y="2628900"/>
            <a:ext cx="304798" cy="2286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2667000" y="2857502"/>
            <a:ext cx="304798" cy="53339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2971799" y="3390900"/>
            <a:ext cx="1371600" cy="4572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4343403" y="3848101"/>
            <a:ext cx="533399" cy="38100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2" name="Group 81"/>
          <p:cNvGrpSpPr>
            <a:grpSpLocks noChangeAspect="1"/>
          </p:cNvGrpSpPr>
          <p:nvPr/>
        </p:nvGrpSpPr>
        <p:grpSpPr>
          <a:xfrm>
            <a:off x="152400" y="4914900"/>
            <a:ext cx="685800" cy="685800"/>
            <a:chOff x="6477000" y="3086100"/>
            <a:chExt cx="1371600" cy="1371600"/>
          </a:xfrm>
        </p:grpSpPr>
        <p:sp>
          <p:nvSpPr>
            <p:cNvPr id="76" name="Rectangle 75"/>
            <p:cNvSpPr/>
            <p:nvPr/>
          </p:nvSpPr>
          <p:spPr>
            <a:xfrm rot="10800000">
              <a:off x="6477000" y="3086100"/>
              <a:ext cx="1371600" cy="1371600"/>
            </a:xfrm>
            <a:prstGeom prst="rect">
              <a:avLst/>
            </a:prstGeom>
            <a:noFill/>
            <a:ln w="3175" cmpd="sng">
              <a:solidFill>
                <a:schemeClr val="tx1"/>
              </a:solidFill>
            </a:ln>
            <a:effectLst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7" name="Straight Connector 76"/>
            <p:cNvCxnSpPr/>
            <p:nvPr/>
          </p:nvCxnSpPr>
          <p:spPr>
            <a:xfrm flipV="1">
              <a:off x="6781799" y="3264313"/>
              <a:ext cx="1066801" cy="119338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7" name="Group 86"/>
          <p:cNvGrpSpPr>
            <a:grpSpLocks noChangeAspect="1"/>
          </p:cNvGrpSpPr>
          <p:nvPr/>
        </p:nvGrpSpPr>
        <p:grpSpPr>
          <a:xfrm>
            <a:off x="914400" y="4914900"/>
            <a:ext cx="685800" cy="685800"/>
            <a:chOff x="3124200" y="266700"/>
            <a:chExt cx="1371600" cy="1371600"/>
          </a:xfrm>
        </p:grpSpPr>
        <p:sp>
          <p:nvSpPr>
            <p:cNvPr id="85" name="Rectangle 84"/>
            <p:cNvSpPr/>
            <p:nvPr/>
          </p:nvSpPr>
          <p:spPr>
            <a:xfrm rot="10800000">
              <a:off x="3124200" y="266700"/>
              <a:ext cx="1371600" cy="1371600"/>
            </a:xfrm>
            <a:prstGeom prst="rect">
              <a:avLst/>
            </a:prstGeom>
            <a:noFill/>
            <a:ln w="3175" cmpd="sng">
              <a:solidFill>
                <a:schemeClr val="tx1"/>
              </a:solidFill>
            </a:ln>
            <a:effectLst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6" name="Straight Connector 85"/>
            <p:cNvCxnSpPr/>
            <p:nvPr/>
          </p:nvCxnSpPr>
          <p:spPr>
            <a:xfrm rot="10800000" flipH="1" flipV="1">
              <a:off x="3124200" y="444908"/>
              <a:ext cx="1371600" cy="15240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0" name="Group 89"/>
          <p:cNvGrpSpPr>
            <a:grpSpLocks noChangeAspect="1"/>
          </p:cNvGrpSpPr>
          <p:nvPr/>
        </p:nvGrpSpPr>
        <p:grpSpPr>
          <a:xfrm>
            <a:off x="1676400" y="4914900"/>
            <a:ext cx="685800" cy="685800"/>
            <a:chOff x="4495800" y="266700"/>
            <a:chExt cx="1371600" cy="1371600"/>
          </a:xfrm>
        </p:grpSpPr>
        <p:sp>
          <p:nvSpPr>
            <p:cNvPr id="88" name="Rectangle 87"/>
            <p:cNvSpPr/>
            <p:nvPr/>
          </p:nvSpPr>
          <p:spPr>
            <a:xfrm rot="10800000">
              <a:off x="4495800" y="266700"/>
              <a:ext cx="1371600" cy="1371600"/>
            </a:xfrm>
            <a:prstGeom prst="rect">
              <a:avLst/>
            </a:prstGeom>
            <a:noFill/>
            <a:ln w="3175" cmpd="sng">
              <a:solidFill>
                <a:schemeClr val="tx1"/>
              </a:solidFill>
            </a:ln>
            <a:effectLst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9" name="Straight Connector 88"/>
            <p:cNvCxnSpPr/>
            <p:nvPr/>
          </p:nvCxnSpPr>
          <p:spPr>
            <a:xfrm rot="10800000" flipH="1" flipV="1">
              <a:off x="4495800" y="597312"/>
              <a:ext cx="457200" cy="104098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3" name="Group 92"/>
          <p:cNvGrpSpPr>
            <a:grpSpLocks noChangeAspect="1"/>
          </p:cNvGrpSpPr>
          <p:nvPr/>
        </p:nvGrpSpPr>
        <p:grpSpPr>
          <a:xfrm>
            <a:off x="2438400" y="4914900"/>
            <a:ext cx="685800" cy="685800"/>
            <a:chOff x="381000" y="1638300"/>
            <a:chExt cx="1371600" cy="1371600"/>
          </a:xfrm>
        </p:grpSpPr>
        <p:sp>
          <p:nvSpPr>
            <p:cNvPr id="91" name="Rectangle 90"/>
            <p:cNvSpPr/>
            <p:nvPr/>
          </p:nvSpPr>
          <p:spPr>
            <a:xfrm rot="10800000">
              <a:off x="381000" y="1638300"/>
              <a:ext cx="1371600" cy="1371600"/>
            </a:xfrm>
            <a:prstGeom prst="rect">
              <a:avLst/>
            </a:prstGeom>
            <a:noFill/>
            <a:ln w="3175" cmpd="sng">
              <a:solidFill>
                <a:schemeClr val="tx1"/>
              </a:solidFill>
            </a:ln>
            <a:effectLst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2" name="Straight Connector 91"/>
            <p:cNvCxnSpPr>
              <a:stCxn id="91" idx="3"/>
            </p:cNvCxnSpPr>
            <p:nvPr/>
          </p:nvCxnSpPr>
          <p:spPr>
            <a:xfrm flipV="1">
              <a:off x="381000" y="1968912"/>
              <a:ext cx="1371600" cy="35518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7" name="Group 96"/>
          <p:cNvGrpSpPr>
            <a:grpSpLocks noChangeAspect="1"/>
          </p:cNvGrpSpPr>
          <p:nvPr/>
        </p:nvGrpSpPr>
        <p:grpSpPr>
          <a:xfrm>
            <a:off x="3200400" y="4914900"/>
            <a:ext cx="685800" cy="685800"/>
            <a:chOff x="6705600" y="2324100"/>
            <a:chExt cx="1371600" cy="1371600"/>
          </a:xfrm>
        </p:grpSpPr>
        <p:sp>
          <p:nvSpPr>
            <p:cNvPr id="94" name="Rectangle 93"/>
            <p:cNvSpPr/>
            <p:nvPr/>
          </p:nvSpPr>
          <p:spPr>
            <a:xfrm rot="10800000">
              <a:off x="6705600" y="2324100"/>
              <a:ext cx="1371600" cy="1371600"/>
            </a:xfrm>
            <a:prstGeom prst="rect">
              <a:avLst/>
            </a:prstGeom>
            <a:noFill/>
            <a:ln w="3175" cmpd="sng">
              <a:solidFill>
                <a:schemeClr val="tx1"/>
              </a:solidFill>
            </a:ln>
            <a:effectLst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5" name="Straight Connector 94"/>
            <p:cNvCxnSpPr/>
            <p:nvPr/>
          </p:nvCxnSpPr>
          <p:spPr>
            <a:xfrm flipV="1">
              <a:off x="6705600" y="2324100"/>
              <a:ext cx="304800" cy="33061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1" name="Group 100"/>
          <p:cNvGrpSpPr>
            <a:grpSpLocks noChangeAspect="1"/>
          </p:cNvGrpSpPr>
          <p:nvPr/>
        </p:nvGrpSpPr>
        <p:grpSpPr>
          <a:xfrm>
            <a:off x="3962400" y="4914900"/>
            <a:ext cx="685800" cy="685800"/>
            <a:chOff x="6781800" y="1409700"/>
            <a:chExt cx="1371600" cy="1371600"/>
          </a:xfrm>
        </p:grpSpPr>
        <p:sp>
          <p:nvSpPr>
            <p:cNvPr id="98" name="Rectangle 97"/>
            <p:cNvSpPr/>
            <p:nvPr/>
          </p:nvSpPr>
          <p:spPr>
            <a:xfrm rot="10800000">
              <a:off x="6781800" y="1409700"/>
              <a:ext cx="1371600" cy="1371600"/>
            </a:xfrm>
            <a:prstGeom prst="rect">
              <a:avLst/>
            </a:prstGeom>
            <a:noFill/>
            <a:ln w="3175" cmpd="sng">
              <a:solidFill>
                <a:schemeClr val="tx1"/>
              </a:solidFill>
            </a:ln>
            <a:effectLst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0" name="Straight Connector 99"/>
            <p:cNvCxnSpPr/>
            <p:nvPr/>
          </p:nvCxnSpPr>
          <p:spPr>
            <a:xfrm flipH="1">
              <a:off x="7848600" y="2552700"/>
              <a:ext cx="304798" cy="2286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4" name="Group 103"/>
          <p:cNvGrpSpPr>
            <a:grpSpLocks noChangeAspect="1"/>
          </p:cNvGrpSpPr>
          <p:nvPr/>
        </p:nvGrpSpPr>
        <p:grpSpPr>
          <a:xfrm>
            <a:off x="4724402" y="4914900"/>
            <a:ext cx="685801" cy="685800"/>
            <a:chOff x="3124198" y="1638300"/>
            <a:chExt cx="1371602" cy="1371600"/>
          </a:xfrm>
        </p:grpSpPr>
        <p:sp>
          <p:nvSpPr>
            <p:cNvPr id="102" name="Rectangle 101"/>
            <p:cNvSpPr/>
            <p:nvPr/>
          </p:nvSpPr>
          <p:spPr>
            <a:xfrm rot="10800000">
              <a:off x="3124200" y="1638300"/>
              <a:ext cx="1371600" cy="1371600"/>
            </a:xfrm>
            <a:prstGeom prst="rect">
              <a:avLst/>
            </a:prstGeom>
            <a:noFill/>
            <a:ln w="3175" cmpd="sng">
              <a:solidFill>
                <a:schemeClr val="tx1"/>
              </a:solidFill>
            </a:ln>
            <a:effectLst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3" name="Straight Connector 102"/>
            <p:cNvCxnSpPr/>
            <p:nvPr/>
          </p:nvCxnSpPr>
          <p:spPr>
            <a:xfrm flipH="1">
              <a:off x="3124198" y="2324100"/>
              <a:ext cx="1371602" cy="4572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7" name="Group 106"/>
          <p:cNvGrpSpPr>
            <a:grpSpLocks noChangeAspect="1"/>
          </p:cNvGrpSpPr>
          <p:nvPr/>
        </p:nvGrpSpPr>
        <p:grpSpPr>
          <a:xfrm>
            <a:off x="6248401" y="4914900"/>
            <a:ext cx="685800" cy="685800"/>
            <a:chOff x="1752599" y="3009900"/>
            <a:chExt cx="1371600" cy="1371600"/>
          </a:xfrm>
        </p:grpSpPr>
        <p:sp>
          <p:nvSpPr>
            <p:cNvPr id="105" name="Rectangle 104"/>
            <p:cNvSpPr/>
            <p:nvPr/>
          </p:nvSpPr>
          <p:spPr>
            <a:xfrm rot="10800000">
              <a:off x="1752599" y="3009900"/>
              <a:ext cx="1371600" cy="1371600"/>
            </a:xfrm>
            <a:prstGeom prst="rect">
              <a:avLst/>
            </a:prstGeom>
            <a:noFill/>
            <a:ln w="3175" cmpd="sng">
              <a:solidFill>
                <a:schemeClr val="tx1"/>
              </a:solidFill>
            </a:ln>
            <a:effectLst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6" name="Straight Connector 105"/>
            <p:cNvCxnSpPr/>
            <p:nvPr/>
          </p:nvCxnSpPr>
          <p:spPr>
            <a:xfrm>
              <a:off x="2819400" y="3009901"/>
              <a:ext cx="304798" cy="53339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0" name="Group 109"/>
          <p:cNvGrpSpPr>
            <a:grpSpLocks noChangeAspect="1"/>
          </p:cNvGrpSpPr>
          <p:nvPr/>
        </p:nvGrpSpPr>
        <p:grpSpPr>
          <a:xfrm>
            <a:off x="5486401" y="4914900"/>
            <a:ext cx="685800" cy="685800"/>
            <a:chOff x="4495800" y="1638300"/>
            <a:chExt cx="1371600" cy="1371600"/>
          </a:xfrm>
        </p:grpSpPr>
        <p:sp>
          <p:nvSpPr>
            <p:cNvPr id="108" name="Rectangle 107"/>
            <p:cNvSpPr/>
            <p:nvPr/>
          </p:nvSpPr>
          <p:spPr>
            <a:xfrm rot="10800000">
              <a:off x="4495800" y="1638300"/>
              <a:ext cx="1371600" cy="1371600"/>
            </a:xfrm>
            <a:prstGeom prst="rect">
              <a:avLst/>
            </a:prstGeom>
            <a:noFill/>
            <a:ln w="3175" cmpd="sng">
              <a:solidFill>
                <a:schemeClr val="tx1"/>
              </a:solidFill>
            </a:ln>
            <a:effectLst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9" name="Straight Connector 108"/>
            <p:cNvCxnSpPr/>
            <p:nvPr/>
          </p:nvCxnSpPr>
          <p:spPr>
            <a:xfrm flipH="1">
              <a:off x="4495800" y="1638300"/>
              <a:ext cx="457200" cy="67289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3" name="Group 112"/>
          <p:cNvGrpSpPr>
            <a:grpSpLocks noChangeAspect="1"/>
          </p:cNvGrpSpPr>
          <p:nvPr/>
        </p:nvGrpSpPr>
        <p:grpSpPr>
          <a:xfrm>
            <a:off x="7010401" y="4914900"/>
            <a:ext cx="685800" cy="685800"/>
            <a:chOff x="3124199" y="3009900"/>
            <a:chExt cx="1371600" cy="1371600"/>
          </a:xfrm>
        </p:grpSpPr>
        <p:sp>
          <p:nvSpPr>
            <p:cNvPr id="111" name="Rectangle 110"/>
            <p:cNvSpPr/>
            <p:nvPr/>
          </p:nvSpPr>
          <p:spPr>
            <a:xfrm rot="10800000">
              <a:off x="3124199" y="3009900"/>
              <a:ext cx="1371600" cy="1371600"/>
            </a:xfrm>
            <a:prstGeom prst="rect">
              <a:avLst/>
            </a:prstGeom>
            <a:noFill/>
            <a:ln w="3175" cmpd="sng">
              <a:solidFill>
                <a:schemeClr val="tx1"/>
              </a:solidFill>
            </a:ln>
            <a:effectLst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2" name="Straight Connector 111"/>
            <p:cNvCxnSpPr/>
            <p:nvPr/>
          </p:nvCxnSpPr>
          <p:spPr>
            <a:xfrm>
              <a:off x="3124199" y="3543300"/>
              <a:ext cx="1371600" cy="4572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6" name="Group 115"/>
          <p:cNvGrpSpPr>
            <a:grpSpLocks noChangeAspect="1"/>
          </p:cNvGrpSpPr>
          <p:nvPr/>
        </p:nvGrpSpPr>
        <p:grpSpPr>
          <a:xfrm>
            <a:off x="7772400" y="4914900"/>
            <a:ext cx="685800" cy="685800"/>
            <a:chOff x="4495800" y="3009900"/>
            <a:chExt cx="1371600" cy="1371601"/>
          </a:xfrm>
        </p:grpSpPr>
        <p:sp>
          <p:nvSpPr>
            <p:cNvPr id="114" name="Rectangle 113"/>
            <p:cNvSpPr/>
            <p:nvPr/>
          </p:nvSpPr>
          <p:spPr>
            <a:xfrm rot="10800000">
              <a:off x="4495800" y="3009900"/>
              <a:ext cx="1371600" cy="1371600"/>
            </a:xfrm>
            <a:prstGeom prst="rect">
              <a:avLst/>
            </a:prstGeom>
            <a:noFill/>
            <a:ln w="3175" cmpd="sng">
              <a:solidFill>
                <a:schemeClr val="tx1"/>
              </a:solidFill>
            </a:ln>
            <a:effectLst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5" name="Straight Connector 114"/>
            <p:cNvCxnSpPr/>
            <p:nvPr/>
          </p:nvCxnSpPr>
          <p:spPr>
            <a:xfrm>
              <a:off x="4495801" y="4000500"/>
              <a:ext cx="533399" cy="38100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08838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5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5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60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5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70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5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800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50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9000"/>
                            </p:stCondLst>
                            <p:childTnLst>
                              <p:par>
                                <p:cTn id="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9500"/>
                            </p:stCondLst>
                            <p:childTnLst>
                              <p:par>
                                <p:cTn id="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0000"/>
                            </p:stCondLst>
                            <p:childTnLst>
                              <p:par>
                                <p:cTn id="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0500"/>
                            </p:stCondLst>
                            <p:childTnLst>
                              <p:par>
                                <p:cTn id="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1000"/>
                            </p:stCondLst>
                            <p:childTnLst>
                              <p:par>
                                <p:cTn id="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28601" y="114301"/>
            <a:ext cx="5486401" cy="4114801"/>
            <a:chOff x="228599" y="114300"/>
            <a:chExt cx="5486401" cy="4114801"/>
          </a:xfrm>
        </p:grpSpPr>
        <p:sp>
          <p:nvSpPr>
            <p:cNvPr id="6" name="Rectangle 5"/>
            <p:cNvSpPr/>
            <p:nvPr/>
          </p:nvSpPr>
          <p:spPr>
            <a:xfrm rot="10800000">
              <a:off x="4343400" y="2857500"/>
              <a:ext cx="1371600" cy="1371600"/>
            </a:xfrm>
            <a:prstGeom prst="rect">
              <a:avLst/>
            </a:prstGeom>
            <a:noFill/>
            <a:ln w="3175" cmpd="sng">
              <a:solidFill>
                <a:schemeClr val="tx1"/>
              </a:solidFill>
            </a:ln>
            <a:effectLst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 rot="10800000">
              <a:off x="2971799" y="2857500"/>
              <a:ext cx="1371600" cy="1371600"/>
            </a:xfrm>
            <a:prstGeom prst="rect">
              <a:avLst/>
            </a:prstGeom>
            <a:noFill/>
            <a:ln w="3175" cmpd="sng">
              <a:solidFill>
                <a:schemeClr val="tx1"/>
              </a:solidFill>
            </a:ln>
            <a:effectLst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 rot="10800000">
              <a:off x="4343400" y="1485900"/>
              <a:ext cx="1371600" cy="1371600"/>
            </a:xfrm>
            <a:prstGeom prst="rect">
              <a:avLst/>
            </a:prstGeom>
            <a:noFill/>
            <a:ln w="3175" cmpd="sng">
              <a:solidFill>
                <a:schemeClr val="tx1"/>
              </a:solidFill>
            </a:ln>
            <a:effectLst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 rot="10800000">
              <a:off x="2971800" y="1485900"/>
              <a:ext cx="1371600" cy="1371600"/>
            </a:xfrm>
            <a:prstGeom prst="rect">
              <a:avLst/>
            </a:prstGeom>
            <a:noFill/>
            <a:ln w="3175" cmpd="sng">
              <a:solidFill>
                <a:schemeClr val="tx1"/>
              </a:solidFill>
            </a:ln>
            <a:effectLst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 rot="10800000">
              <a:off x="1600199" y="2857500"/>
              <a:ext cx="1371600" cy="1371600"/>
            </a:xfrm>
            <a:prstGeom prst="rect">
              <a:avLst/>
            </a:prstGeom>
            <a:noFill/>
            <a:ln w="3175" cmpd="sng">
              <a:solidFill>
                <a:schemeClr val="tx1"/>
              </a:solidFill>
            </a:ln>
            <a:effectLst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 rot="10800000">
              <a:off x="228599" y="2857500"/>
              <a:ext cx="1371600" cy="1371600"/>
            </a:xfrm>
            <a:prstGeom prst="rect">
              <a:avLst/>
            </a:prstGeom>
            <a:noFill/>
            <a:ln w="3175" cmpd="sng">
              <a:solidFill>
                <a:schemeClr val="tx1"/>
              </a:solidFill>
            </a:ln>
            <a:effectLst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 rot="10800000">
              <a:off x="1600200" y="1485900"/>
              <a:ext cx="1371600" cy="1371600"/>
            </a:xfrm>
            <a:prstGeom prst="rect">
              <a:avLst/>
            </a:prstGeom>
            <a:noFill/>
            <a:ln w="3175" cmpd="sng">
              <a:solidFill>
                <a:schemeClr val="tx1"/>
              </a:solidFill>
            </a:ln>
            <a:effectLst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 rot="10800000">
              <a:off x="228600" y="1485900"/>
              <a:ext cx="1371600" cy="1371600"/>
            </a:xfrm>
            <a:prstGeom prst="rect">
              <a:avLst/>
            </a:prstGeom>
            <a:noFill/>
            <a:ln w="3175" cmpd="sng">
              <a:solidFill>
                <a:schemeClr val="tx1"/>
              </a:solidFill>
            </a:ln>
            <a:effectLst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 rot="10800000">
              <a:off x="4343400" y="114300"/>
              <a:ext cx="1371600" cy="1371600"/>
            </a:xfrm>
            <a:prstGeom prst="rect">
              <a:avLst/>
            </a:prstGeom>
            <a:noFill/>
            <a:ln w="3175" cmpd="sng">
              <a:solidFill>
                <a:schemeClr val="tx1"/>
              </a:solidFill>
            </a:ln>
            <a:effectLst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 rot="10800000">
              <a:off x="2971800" y="114300"/>
              <a:ext cx="1371600" cy="1371600"/>
            </a:xfrm>
            <a:prstGeom prst="rect">
              <a:avLst/>
            </a:prstGeom>
            <a:noFill/>
            <a:ln w="3175" cmpd="sng">
              <a:solidFill>
                <a:schemeClr val="tx1"/>
              </a:solidFill>
            </a:ln>
            <a:effectLst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 rot="10800000">
              <a:off x="1600200" y="114300"/>
              <a:ext cx="1371600" cy="1371600"/>
            </a:xfrm>
            <a:prstGeom prst="rect">
              <a:avLst/>
            </a:prstGeom>
            <a:noFill/>
            <a:ln w="3175" cmpd="sng">
              <a:solidFill>
                <a:schemeClr val="tx1"/>
              </a:solidFill>
            </a:ln>
            <a:effectLst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 rot="10800000">
              <a:off x="228600" y="114300"/>
              <a:ext cx="1371600" cy="1371600"/>
            </a:xfrm>
            <a:prstGeom prst="rect">
              <a:avLst/>
            </a:prstGeom>
            <a:noFill/>
            <a:ln w="3175" cmpd="sng">
              <a:solidFill>
                <a:schemeClr val="tx1"/>
              </a:solidFill>
            </a:ln>
            <a:effectLst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" name="Straight Connector 18"/>
            <p:cNvCxnSpPr>
              <a:stCxn id="13" idx="3"/>
            </p:cNvCxnSpPr>
            <p:nvPr/>
          </p:nvCxnSpPr>
          <p:spPr>
            <a:xfrm flipV="1">
              <a:off x="228600" y="1816512"/>
              <a:ext cx="1371600" cy="35518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V="1">
              <a:off x="1600200" y="1485900"/>
              <a:ext cx="304800" cy="33061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1905000" y="292512"/>
              <a:ext cx="1066800" cy="119338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rot="10800000" flipH="1" flipV="1">
              <a:off x="2971800" y="292508"/>
              <a:ext cx="1371600" cy="15240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rot="10800000" flipH="1" flipV="1">
              <a:off x="4343400" y="444912"/>
              <a:ext cx="457200" cy="104098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flipH="1">
              <a:off x="4343400" y="1485900"/>
              <a:ext cx="457200" cy="67289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8" idx="3"/>
            </p:cNvCxnSpPr>
            <p:nvPr/>
          </p:nvCxnSpPr>
          <p:spPr>
            <a:xfrm flipH="1">
              <a:off x="2971798" y="2171700"/>
              <a:ext cx="1371602" cy="4572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flipH="1">
              <a:off x="2667000" y="2628900"/>
              <a:ext cx="304798" cy="2286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2667000" y="2857501"/>
              <a:ext cx="304798" cy="53339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2971799" y="3390900"/>
              <a:ext cx="1371600" cy="4572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4343401" y="3848100"/>
              <a:ext cx="533399" cy="38100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"/>
          <p:cNvGrpSpPr/>
          <p:nvPr/>
        </p:nvGrpSpPr>
        <p:grpSpPr>
          <a:xfrm>
            <a:off x="152400" y="4914900"/>
            <a:ext cx="8305800" cy="685800"/>
            <a:chOff x="152400" y="4914900"/>
            <a:chExt cx="8305800" cy="685800"/>
          </a:xfrm>
        </p:grpSpPr>
        <p:sp>
          <p:nvSpPr>
            <p:cNvPr id="76" name="Rectangle 75"/>
            <p:cNvSpPr/>
            <p:nvPr/>
          </p:nvSpPr>
          <p:spPr>
            <a:xfrm rot="10800000">
              <a:off x="152400" y="4914900"/>
              <a:ext cx="685800" cy="685800"/>
            </a:xfrm>
            <a:prstGeom prst="rect">
              <a:avLst/>
            </a:prstGeom>
            <a:noFill/>
            <a:ln w="3175" cmpd="sng">
              <a:solidFill>
                <a:schemeClr val="tx1"/>
              </a:solidFill>
            </a:ln>
            <a:effectLst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/>
            <p:cNvSpPr/>
            <p:nvPr/>
          </p:nvSpPr>
          <p:spPr>
            <a:xfrm rot="10800000">
              <a:off x="914400" y="4914900"/>
              <a:ext cx="685800" cy="685800"/>
            </a:xfrm>
            <a:prstGeom prst="rect">
              <a:avLst/>
            </a:prstGeom>
            <a:noFill/>
            <a:ln w="3175" cmpd="sng">
              <a:solidFill>
                <a:schemeClr val="tx1"/>
              </a:solidFill>
            </a:ln>
            <a:effectLst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Rectangle 87"/>
            <p:cNvSpPr/>
            <p:nvPr/>
          </p:nvSpPr>
          <p:spPr>
            <a:xfrm rot="10800000">
              <a:off x="1676400" y="4914900"/>
              <a:ext cx="685800" cy="685800"/>
            </a:xfrm>
            <a:prstGeom prst="rect">
              <a:avLst/>
            </a:prstGeom>
            <a:noFill/>
            <a:ln w="3175" cmpd="sng">
              <a:solidFill>
                <a:schemeClr val="tx1"/>
              </a:solidFill>
            </a:ln>
            <a:effectLst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ectangle 90"/>
            <p:cNvSpPr/>
            <p:nvPr/>
          </p:nvSpPr>
          <p:spPr>
            <a:xfrm rot="10800000">
              <a:off x="2438400" y="4914900"/>
              <a:ext cx="685800" cy="685800"/>
            </a:xfrm>
            <a:prstGeom prst="rect">
              <a:avLst/>
            </a:prstGeom>
            <a:noFill/>
            <a:ln w="3175" cmpd="sng">
              <a:solidFill>
                <a:schemeClr val="tx1"/>
              </a:solidFill>
            </a:ln>
            <a:effectLst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Rectangle 93"/>
            <p:cNvSpPr/>
            <p:nvPr/>
          </p:nvSpPr>
          <p:spPr>
            <a:xfrm rot="10800000">
              <a:off x="3200400" y="4914900"/>
              <a:ext cx="685800" cy="685800"/>
            </a:xfrm>
            <a:prstGeom prst="rect">
              <a:avLst/>
            </a:prstGeom>
            <a:noFill/>
            <a:ln w="3175" cmpd="sng">
              <a:solidFill>
                <a:schemeClr val="tx1"/>
              </a:solidFill>
            </a:ln>
            <a:effectLst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Rectangle 97"/>
            <p:cNvSpPr/>
            <p:nvPr/>
          </p:nvSpPr>
          <p:spPr>
            <a:xfrm rot="10800000">
              <a:off x="3962400" y="4914900"/>
              <a:ext cx="685800" cy="685800"/>
            </a:xfrm>
            <a:prstGeom prst="rect">
              <a:avLst/>
            </a:prstGeom>
            <a:noFill/>
            <a:ln w="3175" cmpd="sng">
              <a:solidFill>
                <a:schemeClr val="tx1"/>
              </a:solidFill>
            </a:ln>
            <a:effectLst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Rectangle 101"/>
            <p:cNvSpPr/>
            <p:nvPr/>
          </p:nvSpPr>
          <p:spPr>
            <a:xfrm rot="10800000">
              <a:off x="4724401" y="4914900"/>
              <a:ext cx="685800" cy="685800"/>
            </a:xfrm>
            <a:prstGeom prst="rect">
              <a:avLst/>
            </a:prstGeom>
            <a:noFill/>
            <a:ln w="3175" cmpd="sng">
              <a:solidFill>
                <a:schemeClr val="tx1"/>
              </a:solidFill>
            </a:ln>
            <a:effectLst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Rectangle 104"/>
            <p:cNvSpPr/>
            <p:nvPr/>
          </p:nvSpPr>
          <p:spPr>
            <a:xfrm rot="10800000">
              <a:off x="6248401" y="4914900"/>
              <a:ext cx="685800" cy="685800"/>
            </a:xfrm>
            <a:prstGeom prst="rect">
              <a:avLst/>
            </a:prstGeom>
            <a:noFill/>
            <a:ln w="3175" cmpd="sng">
              <a:solidFill>
                <a:schemeClr val="tx1"/>
              </a:solidFill>
            </a:ln>
            <a:effectLst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Rectangle 107"/>
            <p:cNvSpPr/>
            <p:nvPr/>
          </p:nvSpPr>
          <p:spPr>
            <a:xfrm rot="10800000">
              <a:off x="5486401" y="4914900"/>
              <a:ext cx="685800" cy="685800"/>
            </a:xfrm>
            <a:prstGeom prst="rect">
              <a:avLst/>
            </a:prstGeom>
            <a:noFill/>
            <a:ln w="3175" cmpd="sng">
              <a:solidFill>
                <a:schemeClr val="tx1"/>
              </a:solidFill>
            </a:ln>
            <a:effectLst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Rectangle 110"/>
            <p:cNvSpPr/>
            <p:nvPr/>
          </p:nvSpPr>
          <p:spPr>
            <a:xfrm rot="10800000">
              <a:off x="7010401" y="4914900"/>
              <a:ext cx="685800" cy="685800"/>
            </a:xfrm>
            <a:prstGeom prst="rect">
              <a:avLst/>
            </a:prstGeom>
            <a:noFill/>
            <a:ln w="3175" cmpd="sng">
              <a:solidFill>
                <a:schemeClr val="tx1"/>
              </a:solidFill>
            </a:ln>
            <a:effectLst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Rectangle 113"/>
            <p:cNvSpPr/>
            <p:nvPr/>
          </p:nvSpPr>
          <p:spPr>
            <a:xfrm rot="10800000">
              <a:off x="7772400" y="4914900"/>
              <a:ext cx="685800" cy="685800"/>
            </a:xfrm>
            <a:prstGeom prst="rect">
              <a:avLst/>
            </a:prstGeom>
            <a:noFill/>
            <a:ln w="3175" cmpd="sng">
              <a:solidFill>
                <a:schemeClr val="tx1"/>
              </a:solidFill>
            </a:ln>
            <a:effectLst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59" name="Curved Connector 58"/>
          <p:cNvCxnSpPr/>
          <p:nvPr/>
        </p:nvCxnSpPr>
        <p:spPr>
          <a:xfrm rot="16200000" flipH="1">
            <a:off x="2286000" y="3390900"/>
            <a:ext cx="1905000" cy="685800"/>
          </a:xfrm>
          <a:prstGeom prst="curvedConnector3">
            <a:avLst/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60" name="Curved Connector 59"/>
          <p:cNvCxnSpPr/>
          <p:nvPr/>
        </p:nvCxnSpPr>
        <p:spPr>
          <a:xfrm rot="16200000" flipH="1">
            <a:off x="2324100" y="3581400"/>
            <a:ext cx="1524000" cy="685800"/>
          </a:xfrm>
          <a:prstGeom prst="curvedConnector3">
            <a:avLst/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61" name="Curved Connector 60"/>
          <p:cNvCxnSpPr/>
          <p:nvPr/>
        </p:nvCxnSpPr>
        <p:spPr>
          <a:xfrm rot="16200000" flipH="1">
            <a:off x="3086101" y="4038602"/>
            <a:ext cx="1066799" cy="228597"/>
          </a:xfrm>
          <a:prstGeom prst="curvedConnector3">
            <a:avLst/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62" name="Curved Connector 61"/>
          <p:cNvCxnSpPr/>
          <p:nvPr/>
        </p:nvCxnSpPr>
        <p:spPr>
          <a:xfrm rot="16200000" flipH="1">
            <a:off x="2552704" y="3352801"/>
            <a:ext cx="2133597" cy="533398"/>
          </a:xfrm>
          <a:prstGeom prst="curvedConnector3">
            <a:avLst>
              <a:gd name="adj1" fmla="val 37599"/>
            </a:avLst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63" name="Curved Connector 62"/>
          <p:cNvCxnSpPr/>
          <p:nvPr/>
        </p:nvCxnSpPr>
        <p:spPr>
          <a:xfrm rot="16200000" flipH="1">
            <a:off x="1536906" y="2184606"/>
            <a:ext cx="4241388" cy="762000"/>
          </a:xfrm>
          <a:prstGeom prst="curvedConnector3">
            <a:avLst>
              <a:gd name="adj1" fmla="val 42514"/>
            </a:avLst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64" name="Curved Connector 63"/>
          <p:cNvCxnSpPr/>
          <p:nvPr/>
        </p:nvCxnSpPr>
        <p:spPr>
          <a:xfrm rot="5400000">
            <a:off x="2514602" y="2705099"/>
            <a:ext cx="3657598" cy="304802"/>
          </a:xfrm>
          <a:prstGeom prst="curvedConnector3">
            <a:avLst>
              <a:gd name="adj1" fmla="val 46486"/>
            </a:avLst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65" name="Curved Connector 64"/>
          <p:cNvCxnSpPr/>
          <p:nvPr/>
        </p:nvCxnSpPr>
        <p:spPr>
          <a:xfrm rot="5400000">
            <a:off x="3048004" y="3009900"/>
            <a:ext cx="2971797" cy="381003"/>
          </a:xfrm>
          <a:prstGeom prst="curvedConnector3">
            <a:avLst/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66" name="Curved Connector 65"/>
          <p:cNvCxnSpPr/>
          <p:nvPr/>
        </p:nvCxnSpPr>
        <p:spPr>
          <a:xfrm rot="5400000">
            <a:off x="4229104" y="4343401"/>
            <a:ext cx="609597" cy="76198"/>
          </a:xfrm>
          <a:prstGeom prst="curvedConnector3">
            <a:avLst/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67" name="Curved Connector 66"/>
          <p:cNvCxnSpPr/>
          <p:nvPr/>
        </p:nvCxnSpPr>
        <p:spPr>
          <a:xfrm rot="16200000" flipH="1">
            <a:off x="1028699" y="2438401"/>
            <a:ext cx="3505200" cy="990599"/>
          </a:xfrm>
          <a:prstGeom prst="curvedConnector3">
            <a:avLst>
              <a:gd name="adj1" fmla="val 79546"/>
            </a:avLst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68" name="Curved Connector 67"/>
          <p:cNvCxnSpPr/>
          <p:nvPr/>
        </p:nvCxnSpPr>
        <p:spPr>
          <a:xfrm rot="16200000" flipH="1">
            <a:off x="952499" y="2514600"/>
            <a:ext cx="3048000" cy="1295401"/>
          </a:xfrm>
          <a:prstGeom prst="curvedConnector3">
            <a:avLst>
              <a:gd name="adj1" fmla="val 76786"/>
            </a:avLst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69" name="Curved Connector 68"/>
          <p:cNvCxnSpPr/>
          <p:nvPr/>
        </p:nvCxnSpPr>
        <p:spPr>
          <a:xfrm rot="16200000" flipH="1">
            <a:off x="457200" y="2171700"/>
            <a:ext cx="2514600" cy="2514600"/>
          </a:xfrm>
          <a:prstGeom prst="curvedConnector3">
            <a:avLst>
              <a:gd name="adj1" fmla="val 71344"/>
            </a:avLst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5978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28601" y="114301"/>
            <a:ext cx="5486401" cy="4114801"/>
            <a:chOff x="228599" y="114300"/>
            <a:chExt cx="5486401" cy="4114801"/>
          </a:xfrm>
        </p:grpSpPr>
        <p:sp>
          <p:nvSpPr>
            <p:cNvPr id="6" name="Rectangle 5"/>
            <p:cNvSpPr/>
            <p:nvPr/>
          </p:nvSpPr>
          <p:spPr>
            <a:xfrm rot="10800000">
              <a:off x="4343400" y="2857500"/>
              <a:ext cx="1371600" cy="1371600"/>
            </a:xfrm>
            <a:prstGeom prst="rect">
              <a:avLst/>
            </a:prstGeom>
            <a:noFill/>
            <a:ln w="3175" cmpd="sng">
              <a:solidFill>
                <a:schemeClr val="tx1"/>
              </a:solidFill>
            </a:ln>
            <a:effectLst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 rot="10800000">
              <a:off x="2971799" y="2857500"/>
              <a:ext cx="1371600" cy="1371600"/>
            </a:xfrm>
            <a:prstGeom prst="rect">
              <a:avLst/>
            </a:prstGeom>
            <a:noFill/>
            <a:ln w="3175" cmpd="sng">
              <a:solidFill>
                <a:schemeClr val="tx1"/>
              </a:solidFill>
            </a:ln>
            <a:effectLst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 rot="10800000">
              <a:off x="4343400" y="1485900"/>
              <a:ext cx="1371600" cy="1371600"/>
            </a:xfrm>
            <a:prstGeom prst="rect">
              <a:avLst/>
            </a:prstGeom>
            <a:noFill/>
            <a:ln w="3175" cmpd="sng">
              <a:solidFill>
                <a:schemeClr val="tx1"/>
              </a:solidFill>
            </a:ln>
            <a:effectLst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 rot="10800000">
              <a:off x="2971800" y="1485900"/>
              <a:ext cx="1371600" cy="1371600"/>
            </a:xfrm>
            <a:prstGeom prst="rect">
              <a:avLst/>
            </a:prstGeom>
            <a:noFill/>
            <a:ln w="3175" cmpd="sng">
              <a:solidFill>
                <a:schemeClr val="tx1"/>
              </a:solidFill>
            </a:ln>
            <a:effectLst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 rot="10800000">
              <a:off x="1600199" y="2857500"/>
              <a:ext cx="1371600" cy="1371600"/>
            </a:xfrm>
            <a:prstGeom prst="rect">
              <a:avLst/>
            </a:prstGeom>
            <a:noFill/>
            <a:ln w="3175" cmpd="sng">
              <a:solidFill>
                <a:schemeClr val="tx1"/>
              </a:solidFill>
            </a:ln>
            <a:effectLst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 rot="10800000">
              <a:off x="228599" y="2857500"/>
              <a:ext cx="1371600" cy="1371600"/>
            </a:xfrm>
            <a:prstGeom prst="rect">
              <a:avLst/>
            </a:prstGeom>
            <a:noFill/>
            <a:ln w="3175" cmpd="sng">
              <a:solidFill>
                <a:schemeClr val="tx1"/>
              </a:solidFill>
            </a:ln>
            <a:effectLst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 rot="10800000">
              <a:off x="1600200" y="1485900"/>
              <a:ext cx="1371600" cy="1371600"/>
            </a:xfrm>
            <a:prstGeom prst="rect">
              <a:avLst/>
            </a:prstGeom>
            <a:noFill/>
            <a:ln w="3175" cmpd="sng">
              <a:solidFill>
                <a:schemeClr val="tx1"/>
              </a:solidFill>
            </a:ln>
            <a:effectLst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 rot="10800000">
              <a:off x="228600" y="1485900"/>
              <a:ext cx="1371600" cy="1371600"/>
            </a:xfrm>
            <a:prstGeom prst="rect">
              <a:avLst/>
            </a:prstGeom>
            <a:noFill/>
            <a:ln w="3175" cmpd="sng">
              <a:solidFill>
                <a:schemeClr val="tx1"/>
              </a:solidFill>
            </a:ln>
            <a:effectLst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 rot="10800000">
              <a:off x="4343400" y="114300"/>
              <a:ext cx="1371600" cy="1371600"/>
            </a:xfrm>
            <a:prstGeom prst="rect">
              <a:avLst/>
            </a:prstGeom>
            <a:noFill/>
            <a:ln w="3175" cmpd="sng">
              <a:solidFill>
                <a:schemeClr val="tx1"/>
              </a:solidFill>
            </a:ln>
            <a:effectLst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 rot="10800000">
              <a:off x="2971800" y="114300"/>
              <a:ext cx="1371600" cy="1371600"/>
            </a:xfrm>
            <a:prstGeom prst="rect">
              <a:avLst/>
            </a:prstGeom>
            <a:noFill/>
            <a:ln w="3175" cmpd="sng">
              <a:solidFill>
                <a:schemeClr val="tx1"/>
              </a:solidFill>
            </a:ln>
            <a:effectLst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 rot="10800000">
              <a:off x="1600200" y="114300"/>
              <a:ext cx="1371600" cy="1371600"/>
            </a:xfrm>
            <a:prstGeom prst="rect">
              <a:avLst/>
            </a:prstGeom>
            <a:noFill/>
            <a:ln w="3175" cmpd="sng">
              <a:solidFill>
                <a:schemeClr val="tx1"/>
              </a:solidFill>
            </a:ln>
            <a:effectLst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 rot="10800000">
              <a:off x="228600" y="114300"/>
              <a:ext cx="1371600" cy="1371600"/>
            </a:xfrm>
            <a:prstGeom prst="rect">
              <a:avLst/>
            </a:prstGeom>
            <a:noFill/>
            <a:ln w="3175" cmpd="sng">
              <a:solidFill>
                <a:schemeClr val="tx1"/>
              </a:solidFill>
            </a:ln>
            <a:effectLst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" name="Straight Connector 18"/>
            <p:cNvCxnSpPr>
              <a:stCxn id="13" idx="3"/>
            </p:cNvCxnSpPr>
            <p:nvPr/>
          </p:nvCxnSpPr>
          <p:spPr>
            <a:xfrm flipV="1">
              <a:off x="228600" y="1816512"/>
              <a:ext cx="1371600" cy="35518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V="1">
              <a:off x="1600200" y="1485900"/>
              <a:ext cx="304800" cy="33061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1905000" y="292512"/>
              <a:ext cx="1066800" cy="119338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rot="10800000" flipH="1" flipV="1">
              <a:off x="2971800" y="292508"/>
              <a:ext cx="1371600" cy="15240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rot="10800000" flipH="1" flipV="1">
              <a:off x="4343400" y="444912"/>
              <a:ext cx="457200" cy="104098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flipH="1">
              <a:off x="4343400" y="1485900"/>
              <a:ext cx="457200" cy="67289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8" idx="3"/>
            </p:cNvCxnSpPr>
            <p:nvPr/>
          </p:nvCxnSpPr>
          <p:spPr>
            <a:xfrm flipH="1">
              <a:off x="2971798" y="2171700"/>
              <a:ext cx="1371602" cy="4572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flipH="1">
              <a:off x="2667000" y="2628900"/>
              <a:ext cx="304798" cy="2286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2667000" y="2857501"/>
              <a:ext cx="304798" cy="53339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2971799" y="3390900"/>
              <a:ext cx="1371600" cy="4572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4343401" y="3848100"/>
              <a:ext cx="533399" cy="38100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"/>
          <p:cNvGrpSpPr/>
          <p:nvPr/>
        </p:nvGrpSpPr>
        <p:grpSpPr>
          <a:xfrm>
            <a:off x="152400" y="4914900"/>
            <a:ext cx="8305800" cy="685800"/>
            <a:chOff x="152400" y="4914900"/>
            <a:chExt cx="8305800" cy="685800"/>
          </a:xfrm>
        </p:grpSpPr>
        <p:sp>
          <p:nvSpPr>
            <p:cNvPr id="76" name="Rectangle 75"/>
            <p:cNvSpPr/>
            <p:nvPr/>
          </p:nvSpPr>
          <p:spPr>
            <a:xfrm rot="10800000">
              <a:off x="152400" y="4914900"/>
              <a:ext cx="685800" cy="685800"/>
            </a:xfrm>
            <a:prstGeom prst="rect">
              <a:avLst/>
            </a:prstGeom>
            <a:noFill/>
            <a:ln w="3175" cmpd="sng">
              <a:solidFill>
                <a:schemeClr val="tx1"/>
              </a:solidFill>
            </a:ln>
            <a:effectLst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/>
            <p:cNvSpPr/>
            <p:nvPr/>
          </p:nvSpPr>
          <p:spPr>
            <a:xfrm rot="10800000">
              <a:off x="914400" y="4914900"/>
              <a:ext cx="685800" cy="685800"/>
            </a:xfrm>
            <a:prstGeom prst="rect">
              <a:avLst/>
            </a:prstGeom>
            <a:noFill/>
            <a:ln w="3175" cmpd="sng">
              <a:solidFill>
                <a:schemeClr val="tx1"/>
              </a:solidFill>
            </a:ln>
            <a:effectLst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Rectangle 87"/>
            <p:cNvSpPr/>
            <p:nvPr/>
          </p:nvSpPr>
          <p:spPr>
            <a:xfrm rot="10800000">
              <a:off x="1676400" y="4914900"/>
              <a:ext cx="685800" cy="685800"/>
            </a:xfrm>
            <a:prstGeom prst="rect">
              <a:avLst/>
            </a:prstGeom>
            <a:noFill/>
            <a:ln w="3175" cmpd="sng">
              <a:solidFill>
                <a:schemeClr val="tx1"/>
              </a:solidFill>
            </a:ln>
            <a:effectLst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ectangle 90"/>
            <p:cNvSpPr/>
            <p:nvPr/>
          </p:nvSpPr>
          <p:spPr>
            <a:xfrm rot="10800000">
              <a:off x="2438400" y="4914900"/>
              <a:ext cx="685800" cy="685800"/>
            </a:xfrm>
            <a:prstGeom prst="rect">
              <a:avLst/>
            </a:prstGeom>
            <a:noFill/>
            <a:ln w="3175" cmpd="sng">
              <a:solidFill>
                <a:schemeClr val="tx1"/>
              </a:solidFill>
            </a:ln>
            <a:effectLst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Rectangle 93"/>
            <p:cNvSpPr/>
            <p:nvPr/>
          </p:nvSpPr>
          <p:spPr>
            <a:xfrm rot="10800000">
              <a:off x="3200400" y="4914900"/>
              <a:ext cx="685800" cy="685800"/>
            </a:xfrm>
            <a:prstGeom prst="rect">
              <a:avLst/>
            </a:prstGeom>
            <a:noFill/>
            <a:ln w="3175" cmpd="sng">
              <a:solidFill>
                <a:schemeClr val="tx1"/>
              </a:solidFill>
            </a:ln>
            <a:effectLst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Rectangle 97"/>
            <p:cNvSpPr/>
            <p:nvPr/>
          </p:nvSpPr>
          <p:spPr>
            <a:xfrm rot="10800000">
              <a:off x="3962400" y="4914900"/>
              <a:ext cx="685800" cy="685800"/>
            </a:xfrm>
            <a:prstGeom prst="rect">
              <a:avLst/>
            </a:prstGeom>
            <a:noFill/>
            <a:ln w="3175" cmpd="sng">
              <a:solidFill>
                <a:schemeClr val="tx1"/>
              </a:solidFill>
            </a:ln>
            <a:effectLst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Rectangle 101"/>
            <p:cNvSpPr/>
            <p:nvPr/>
          </p:nvSpPr>
          <p:spPr>
            <a:xfrm rot="10800000">
              <a:off x="4724401" y="4914900"/>
              <a:ext cx="685800" cy="685800"/>
            </a:xfrm>
            <a:prstGeom prst="rect">
              <a:avLst/>
            </a:prstGeom>
            <a:noFill/>
            <a:ln w="3175" cmpd="sng">
              <a:solidFill>
                <a:schemeClr val="tx1"/>
              </a:solidFill>
            </a:ln>
            <a:effectLst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Rectangle 104"/>
            <p:cNvSpPr/>
            <p:nvPr/>
          </p:nvSpPr>
          <p:spPr>
            <a:xfrm rot="10800000">
              <a:off x="6248401" y="4914900"/>
              <a:ext cx="685800" cy="685800"/>
            </a:xfrm>
            <a:prstGeom prst="rect">
              <a:avLst/>
            </a:prstGeom>
            <a:noFill/>
            <a:ln w="3175" cmpd="sng">
              <a:solidFill>
                <a:schemeClr val="tx1"/>
              </a:solidFill>
            </a:ln>
            <a:effectLst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Rectangle 107"/>
            <p:cNvSpPr/>
            <p:nvPr/>
          </p:nvSpPr>
          <p:spPr>
            <a:xfrm rot="10800000">
              <a:off x="5486401" y="4914900"/>
              <a:ext cx="685800" cy="685800"/>
            </a:xfrm>
            <a:prstGeom prst="rect">
              <a:avLst/>
            </a:prstGeom>
            <a:noFill/>
            <a:ln w="3175" cmpd="sng">
              <a:solidFill>
                <a:schemeClr val="tx1"/>
              </a:solidFill>
            </a:ln>
            <a:effectLst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Rectangle 110"/>
            <p:cNvSpPr/>
            <p:nvPr/>
          </p:nvSpPr>
          <p:spPr>
            <a:xfrm rot="10800000">
              <a:off x="7010401" y="4914900"/>
              <a:ext cx="685800" cy="685800"/>
            </a:xfrm>
            <a:prstGeom prst="rect">
              <a:avLst/>
            </a:prstGeom>
            <a:noFill/>
            <a:ln w="3175" cmpd="sng">
              <a:solidFill>
                <a:schemeClr val="tx1"/>
              </a:solidFill>
            </a:ln>
            <a:effectLst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Rectangle 113"/>
            <p:cNvSpPr/>
            <p:nvPr/>
          </p:nvSpPr>
          <p:spPr>
            <a:xfrm rot="10800000">
              <a:off x="7772400" y="4914900"/>
              <a:ext cx="685800" cy="685800"/>
            </a:xfrm>
            <a:prstGeom prst="rect">
              <a:avLst/>
            </a:prstGeom>
            <a:noFill/>
            <a:ln w="3175" cmpd="sng">
              <a:solidFill>
                <a:schemeClr val="tx1"/>
              </a:solidFill>
            </a:ln>
            <a:effectLst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59" name="Curved Connector 58"/>
          <p:cNvCxnSpPr/>
          <p:nvPr/>
        </p:nvCxnSpPr>
        <p:spPr>
          <a:xfrm rot="16200000" flipH="1">
            <a:off x="2286000" y="3390900"/>
            <a:ext cx="1905000" cy="685800"/>
          </a:xfrm>
          <a:prstGeom prst="curvedConnector3">
            <a:avLst/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60" name="Curved Connector 59"/>
          <p:cNvCxnSpPr/>
          <p:nvPr/>
        </p:nvCxnSpPr>
        <p:spPr>
          <a:xfrm rot="16200000" flipH="1">
            <a:off x="2324100" y="3581400"/>
            <a:ext cx="1524000" cy="685800"/>
          </a:xfrm>
          <a:prstGeom prst="curvedConnector3">
            <a:avLst/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61" name="Curved Connector 60"/>
          <p:cNvCxnSpPr/>
          <p:nvPr/>
        </p:nvCxnSpPr>
        <p:spPr>
          <a:xfrm rot="16200000" flipH="1">
            <a:off x="3086101" y="4038602"/>
            <a:ext cx="1066799" cy="228597"/>
          </a:xfrm>
          <a:prstGeom prst="curvedConnector3">
            <a:avLst/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62" name="Curved Connector 61"/>
          <p:cNvCxnSpPr/>
          <p:nvPr/>
        </p:nvCxnSpPr>
        <p:spPr>
          <a:xfrm rot="16200000" flipH="1">
            <a:off x="2552704" y="3352801"/>
            <a:ext cx="2133597" cy="533398"/>
          </a:xfrm>
          <a:prstGeom prst="curvedConnector3">
            <a:avLst>
              <a:gd name="adj1" fmla="val 37599"/>
            </a:avLst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63" name="Curved Connector 62"/>
          <p:cNvCxnSpPr/>
          <p:nvPr/>
        </p:nvCxnSpPr>
        <p:spPr>
          <a:xfrm rot="16200000" flipH="1">
            <a:off x="1536906" y="2184606"/>
            <a:ext cx="4241388" cy="762000"/>
          </a:xfrm>
          <a:prstGeom prst="curvedConnector3">
            <a:avLst>
              <a:gd name="adj1" fmla="val 42514"/>
            </a:avLst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64" name="Curved Connector 63"/>
          <p:cNvCxnSpPr/>
          <p:nvPr/>
        </p:nvCxnSpPr>
        <p:spPr>
          <a:xfrm rot="5400000">
            <a:off x="2514602" y="2705099"/>
            <a:ext cx="3657598" cy="304802"/>
          </a:xfrm>
          <a:prstGeom prst="curvedConnector3">
            <a:avLst>
              <a:gd name="adj1" fmla="val 46486"/>
            </a:avLst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65" name="Curved Connector 64"/>
          <p:cNvCxnSpPr/>
          <p:nvPr/>
        </p:nvCxnSpPr>
        <p:spPr>
          <a:xfrm rot="5400000">
            <a:off x="3048004" y="3009900"/>
            <a:ext cx="2971797" cy="381003"/>
          </a:xfrm>
          <a:prstGeom prst="curvedConnector3">
            <a:avLst/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66" name="Curved Connector 65"/>
          <p:cNvCxnSpPr/>
          <p:nvPr/>
        </p:nvCxnSpPr>
        <p:spPr>
          <a:xfrm rot="5400000">
            <a:off x="4229104" y="4343401"/>
            <a:ext cx="609597" cy="76198"/>
          </a:xfrm>
          <a:prstGeom prst="curvedConnector3">
            <a:avLst/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67" name="Curved Connector 66"/>
          <p:cNvCxnSpPr/>
          <p:nvPr/>
        </p:nvCxnSpPr>
        <p:spPr>
          <a:xfrm rot="16200000" flipH="1">
            <a:off x="1028699" y="2438401"/>
            <a:ext cx="3505200" cy="990599"/>
          </a:xfrm>
          <a:prstGeom prst="curvedConnector3">
            <a:avLst>
              <a:gd name="adj1" fmla="val 79546"/>
            </a:avLst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68" name="Curved Connector 67"/>
          <p:cNvCxnSpPr/>
          <p:nvPr/>
        </p:nvCxnSpPr>
        <p:spPr>
          <a:xfrm rot="16200000" flipH="1">
            <a:off x="952499" y="2514600"/>
            <a:ext cx="3048000" cy="1295401"/>
          </a:xfrm>
          <a:prstGeom prst="curvedConnector3">
            <a:avLst>
              <a:gd name="adj1" fmla="val 76786"/>
            </a:avLst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69" name="Curved Connector 68"/>
          <p:cNvCxnSpPr/>
          <p:nvPr/>
        </p:nvCxnSpPr>
        <p:spPr>
          <a:xfrm rot="16200000" flipH="1">
            <a:off x="457200" y="2171700"/>
            <a:ext cx="2514600" cy="2514600"/>
          </a:xfrm>
          <a:prstGeom prst="curvedConnector3">
            <a:avLst>
              <a:gd name="adj1" fmla="val 71344"/>
            </a:avLst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17" name="Rectangle 116"/>
          <p:cNvSpPr/>
          <p:nvPr/>
        </p:nvSpPr>
        <p:spPr>
          <a:xfrm>
            <a:off x="3124200" y="3009901"/>
            <a:ext cx="1189112" cy="31700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?</a:t>
            </a:r>
            <a:endParaRPr lang="en-US" sz="200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66931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 rot="10800000">
            <a:off x="4343400" y="2857500"/>
            <a:ext cx="1371600" cy="1371600"/>
          </a:xfrm>
          <a:prstGeom prst="rect">
            <a:avLst/>
          </a:prstGeom>
          <a:noFill/>
          <a:ln w="3175" cmpd="sng">
            <a:solidFill>
              <a:schemeClr val="tx1"/>
            </a:solidFill>
          </a:ln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 rot="10800000">
            <a:off x="2971799" y="2857500"/>
            <a:ext cx="1371600" cy="1371600"/>
          </a:xfrm>
          <a:prstGeom prst="rect">
            <a:avLst/>
          </a:prstGeom>
          <a:noFill/>
          <a:ln w="3175" cmpd="sng">
            <a:solidFill>
              <a:schemeClr val="tx1"/>
            </a:solidFill>
          </a:ln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 rot="10800000">
            <a:off x="4343400" y="1485900"/>
            <a:ext cx="1371600" cy="1371600"/>
          </a:xfrm>
          <a:prstGeom prst="rect">
            <a:avLst/>
          </a:prstGeom>
          <a:noFill/>
          <a:ln w="3175" cmpd="sng">
            <a:solidFill>
              <a:schemeClr val="tx1"/>
            </a:solidFill>
          </a:ln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 rot="10800000">
            <a:off x="2971800" y="1485900"/>
            <a:ext cx="1371600" cy="1371600"/>
          </a:xfrm>
          <a:prstGeom prst="rect">
            <a:avLst/>
          </a:prstGeom>
          <a:noFill/>
          <a:ln w="3175" cmpd="sng">
            <a:solidFill>
              <a:schemeClr val="tx1"/>
            </a:solidFill>
          </a:ln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 rot="10800000">
            <a:off x="1600199" y="2857500"/>
            <a:ext cx="1371600" cy="1371600"/>
          </a:xfrm>
          <a:prstGeom prst="rect">
            <a:avLst/>
          </a:prstGeom>
          <a:noFill/>
          <a:ln w="3175" cmpd="sng">
            <a:solidFill>
              <a:schemeClr val="tx1"/>
            </a:solidFill>
          </a:ln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 rot="10800000">
            <a:off x="228599" y="2857500"/>
            <a:ext cx="1371600" cy="1371600"/>
          </a:xfrm>
          <a:prstGeom prst="rect">
            <a:avLst/>
          </a:prstGeom>
          <a:noFill/>
          <a:ln w="3175" cmpd="sng">
            <a:solidFill>
              <a:schemeClr val="tx1"/>
            </a:solidFill>
          </a:ln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 rot="10800000">
            <a:off x="1600200" y="1485900"/>
            <a:ext cx="1371600" cy="1371600"/>
          </a:xfrm>
          <a:prstGeom prst="rect">
            <a:avLst/>
          </a:prstGeom>
          <a:noFill/>
          <a:ln w="3175" cmpd="sng">
            <a:solidFill>
              <a:schemeClr val="tx1"/>
            </a:solidFill>
          </a:ln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 rot="10800000">
            <a:off x="228600" y="1485900"/>
            <a:ext cx="1371600" cy="1371600"/>
          </a:xfrm>
          <a:prstGeom prst="rect">
            <a:avLst/>
          </a:prstGeom>
          <a:noFill/>
          <a:ln w="3175" cmpd="sng">
            <a:solidFill>
              <a:schemeClr val="tx1"/>
            </a:solidFill>
          </a:ln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 rot="10800000">
            <a:off x="4343400" y="114300"/>
            <a:ext cx="1371600" cy="1371600"/>
          </a:xfrm>
          <a:prstGeom prst="rect">
            <a:avLst/>
          </a:prstGeom>
          <a:noFill/>
          <a:ln w="3175" cmpd="sng">
            <a:solidFill>
              <a:schemeClr val="tx1"/>
            </a:solidFill>
          </a:ln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 rot="10800000">
            <a:off x="2971800" y="114300"/>
            <a:ext cx="1371600" cy="1371600"/>
          </a:xfrm>
          <a:prstGeom prst="rect">
            <a:avLst/>
          </a:prstGeom>
          <a:noFill/>
          <a:ln w="3175" cmpd="sng">
            <a:solidFill>
              <a:schemeClr val="tx1"/>
            </a:solidFill>
          </a:ln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 rot="10800000">
            <a:off x="1600200" y="114300"/>
            <a:ext cx="1371600" cy="1371600"/>
          </a:xfrm>
          <a:prstGeom prst="rect">
            <a:avLst/>
          </a:prstGeom>
          <a:noFill/>
          <a:ln w="3175" cmpd="sng">
            <a:solidFill>
              <a:schemeClr val="tx1"/>
            </a:solidFill>
          </a:ln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 rot="10800000">
            <a:off x="228600" y="114300"/>
            <a:ext cx="1371600" cy="1371600"/>
          </a:xfrm>
          <a:prstGeom prst="rect">
            <a:avLst/>
          </a:prstGeom>
          <a:noFill/>
          <a:ln w="3175" cmpd="sng">
            <a:solidFill>
              <a:schemeClr val="tx1"/>
            </a:solidFill>
          </a:ln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/>
          <p:cNvCxnSpPr>
            <a:stCxn id="13" idx="3"/>
          </p:cNvCxnSpPr>
          <p:nvPr/>
        </p:nvCxnSpPr>
        <p:spPr>
          <a:xfrm flipV="1">
            <a:off x="228600" y="1816512"/>
            <a:ext cx="1371600" cy="3551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1600200" y="1485900"/>
            <a:ext cx="304800" cy="33061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1905000" y="292512"/>
            <a:ext cx="1066800" cy="11933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rot="10800000" flipH="1" flipV="1">
            <a:off x="2971800" y="292509"/>
            <a:ext cx="1371600" cy="15240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rot="10800000" flipH="1" flipV="1">
            <a:off x="4343400" y="444912"/>
            <a:ext cx="457200" cy="10409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>
            <a:off x="4343400" y="1485901"/>
            <a:ext cx="457200" cy="67289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8" idx="3"/>
          </p:cNvCxnSpPr>
          <p:nvPr/>
        </p:nvCxnSpPr>
        <p:spPr>
          <a:xfrm flipH="1">
            <a:off x="2971798" y="2171700"/>
            <a:ext cx="1371602" cy="4572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H="1">
            <a:off x="2667000" y="2628900"/>
            <a:ext cx="304798" cy="2286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2667000" y="2857502"/>
            <a:ext cx="304798" cy="53339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2971799" y="3390900"/>
            <a:ext cx="1371600" cy="4572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4343403" y="3848101"/>
            <a:ext cx="533399" cy="38100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Rectangle 57"/>
          <p:cNvSpPr>
            <a:spLocks noChangeAspect="1"/>
          </p:cNvSpPr>
          <p:nvPr/>
        </p:nvSpPr>
        <p:spPr>
          <a:xfrm>
            <a:off x="457200" y="5067300"/>
            <a:ext cx="457200" cy="457200"/>
          </a:xfrm>
          <a:prstGeom prst="rect">
            <a:avLst/>
          </a:prstGeom>
          <a:noFill/>
          <a:ln w="3175" cmpd="sng">
            <a:solidFill>
              <a:schemeClr val="tx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0</a:t>
            </a:r>
          </a:p>
        </p:txBody>
      </p:sp>
      <p:sp>
        <p:nvSpPr>
          <p:cNvPr id="59" name="Rectangle 58"/>
          <p:cNvSpPr>
            <a:spLocks noChangeAspect="1"/>
          </p:cNvSpPr>
          <p:nvPr/>
        </p:nvSpPr>
        <p:spPr>
          <a:xfrm>
            <a:off x="914400" y="5067300"/>
            <a:ext cx="457200" cy="457200"/>
          </a:xfrm>
          <a:prstGeom prst="rect">
            <a:avLst/>
          </a:prstGeom>
          <a:noFill/>
          <a:ln w="3175" cmpd="sng">
            <a:solidFill>
              <a:schemeClr val="tx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</a:p>
        </p:txBody>
      </p:sp>
      <p:sp>
        <p:nvSpPr>
          <p:cNvPr id="60" name="Rectangle 59"/>
          <p:cNvSpPr>
            <a:spLocks noChangeAspect="1"/>
          </p:cNvSpPr>
          <p:nvPr/>
        </p:nvSpPr>
        <p:spPr>
          <a:xfrm>
            <a:off x="1371600" y="5067300"/>
            <a:ext cx="457200" cy="457200"/>
          </a:xfrm>
          <a:prstGeom prst="rect">
            <a:avLst/>
          </a:prstGeom>
          <a:noFill/>
          <a:ln w="3175" cmpd="sng">
            <a:solidFill>
              <a:schemeClr val="tx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</a:p>
        </p:txBody>
      </p:sp>
      <p:sp>
        <p:nvSpPr>
          <p:cNvPr id="61" name="Rectangle 60"/>
          <p:cNvSpPr>
            <a:spLocks noChangeAspect="1"/>
          </p:cNvSpPr>
          <p:nvPr/>
        </p:nvSpPr>
        <p:spPr>
          <a:xfrm>
            <a:off x="1828800" y="5067300"/>
            <a:ext cx="457200" cy="457200"/>
          </a:xfrm>
          <a:prstGeom prst="rect">
            <a:avLst/>
          </a:prstGeom>
          <a:noFill/>
          <a:ln w="3175" cmpd="sng">
            <a:solidFill>
              <a:schemeClr val="tx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</a:p>
        </p:txBody>
      </p:sp>
      <p:sp>
        <p:nvSpPr>
          <p:cNvPr id="62" name="Rectangle 61"/>
          <p:cNvSpPr>
            <a:spLocks noChangeAspect="1"/>
          </p:cNvSpPr>
          <p:nvPr/>
        </p:nvSpPr>
        <p:spPr>
          <a:xfrm>
            <a:off x="2286000" y="5067300"/>
            <a:ext cx="457200" cy="457200"/>
          </a:xfrm>
          <a:prstGeom prst="rect">
            <a:avLst/>
          </a:prstGeom>
          <a:noFill/>
          <a:ln w="3175" cmpd="sng">
            <a:solidFill>
              <a:schemeClr val="tx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</a:p>
        </p:txBody>
      </p:sp>
      <p:sp>
        <p:nvSpPr>
          <p:cNvPr id="63" name="Rectangle 62"/>
          <p:cNvSpPr>
            <a:spLocks noChangeAspect="1"/>
          </p:cNvSpPr>
          <p:nvPr/>
        </p:nvSpPr>
        <p:spPr>
          <a:xfrm>
            <a:off x="2743200" y="5067300"/>
            <a:ext cx="457200" cy="457200"/>
          </a:xfrm>
          <a:prstGeom prst="rect">
            <a:avLst/>
          </a:prstGeom>
          <a:noFill/>
          <a:ln w="3175" cmpd="sng">
            <a:solidFill>
              <a:schemeClr val="tx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  <a:endParaRPr lang="en-US" dirty="0" smtClean="0"/>
          </a:p>
        </p:txBody>
      </p:sp>
      <p:sp>
        <p:nvSpPr>
          <p:cNvPr id="64" name="Rectangle 63"/>
          <p:cNvSpPr>
            <a:spLocks noChangeAspect="1"/>
          </p:cNvSpPr>
          <p:nvPr/>
        </p:nvSpPr>
        <p:spPr>
          <a:xfrm>
            <a:off x="3200400" y="5067300"/>
            <a:ext cx="457200" cy="457200"/>
          </a:xfrm>
          <a:prstGeom prst="rect">
            <a:avLst/>
          </a:prstGeom>
          <a:noFill/>
          <a:ln w="3175" cmpd="sng">
            <a:solidFill>
              <a:schemeClr val="tx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</a:p>
        </p:txBody>
      </p:sp>
      <p:sp>
        <p:nvSpPr>
          <p:cNvPr id="65" name="Rectangle 64"/>
          <p:cNvSpPr>
            <a:spLocks noChangeAspect="1"/>
          </p:cNvSpPr>
          <p:nvPr/>
        </p:nvSpPr>
        <p:spPr>
          <a:xfrm>
            <a:off x="3657600" y="5067300"/>
            <a:ext cx="457200" cy="457200"/>
          </a:xfrm>
          <a:prstGeom prst="rect">
            <a:avLst/>
          </a:prstGeom>
          <a:noFill/>
          <a:ln w="3175" cmpd="sng">
            <a:solidFill>
              <a:schemeClr val="tx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</a:p>
        </p:txBody>
      </p:sp>
      <p:sp>
        <p:nvSpPr>
          <p:cNvPr id="66" name="Rectangle 65"/>
          <p:cNvSpPr>
            <a:spLocks noChangeAspect="1"/>
          </p:cNvSpPr>
          <p:nvPr/>
        </p:nvSpPr>
        <p:spPr>
          <a:xfrm>
            <a:off x="4114800" y="5067300"/>
            <a:ext cx="457200" cy="457200"/>
          </a:xfrm>
          <a:prstGeom prst="rect">
            <a:avLst/>
          </a:prstGeom>
          <a:noFill/>
          <a:ln w="3175" cmpd="sng">
            <a:solidFill>
              <a:schemeClr val="tx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0</a:t>
            </a:r>
          </a:p>
        </p:txBody>
      </p:sp>
      <p:sp>
        <p:nvSpPr>
          <p:cNvPr id="67" name="Rectangle 66"/>
          <p:cNvSpPr>
            <a:spLocks noChangeAspect="1"/>
          </p:cNvSpPr>
          <p:nvPr/>
        </p:nvSpPr>
        <p:spPr>
          <a:xfrm>
            <a:off x="4572000" y="5067300"/>
            <a:ext cx="457200" cy="457200"/>
          </a:xfrm>
          <a:prstGeom prst="rect">
            <a:avLst/>
          </a:prstGeom>
          <a:noFill/>
          <a:ln w="3175" cmpd="sng">
            <a:solidFill>
              <a:schemeClr val="tx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  <a:endParaRPr lang="en-US" dirty="0" smtClean="0"/>
          </a:p>
        </p:txBody>
      </p:sp>
      <p:sp>
        <p:nvSpPr>
          <p:cNvPr id="68" name="Rectangle 67"/>
          <p:cNvSpPr>
            <a:spLocks noChangeAspect="1"/>
          </p:cNvSpPr>
          <p:nvPr/>
        </p:nvSpPr>
        <p:spPr>
          <a:xfrm>
            <a:off x="5029200" y="5067300"/>
            <a:ext cx="457200" cy="457200"/>
          </a:xfrm>
          <a:prstGeom prst="rect">
            <a:avLst/>
          </a:prstGeom>
          <a:noFill/>
          <a:ln w="3175" cmpd="sng">
            <a:solidFill>
              <a:schemeClr val="tx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</a:p>
        </p:txBody>
      </p:sp>
      <p:sp>
        <p:nvSpPr>
          <p:cNvPr id="69" name="Rectangle 68"/>
          <p:cNvSpPr>
            <a:spLocks noChangeAspect="1"/>
          </p:cNvSpPr>
          <p:nvPr/>
        </p:nvSpPr>
        <p:spPr>
          <a:xfrm>
            <a:off x="5486400" y="5067300"/>
            <a:ext cx="457200" cy="457200"/>
          </a:xfrm>
          <a:prstGeom prst="rect">
            <a:avLst/>
          </a:prstGeom>
          <a:noFill/>
          <a:ln w="3175" cmpd="sng">
            <a:solidFill>
              <a:schemeClr val="tx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055553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 rot="10800000">
            <a:off x="4343400" y="2857500"/>
            <a:ext cx="1371600" cy="1371600"/>
          </a:xfrm>
          <a:prstGeom prst="rect">
            <a:avLst/>
          </a:prstGeom>
          <a:noFill/>
          <a:ln w="3175" cmpd="sng">
            <a:solidFill>
              <a:schemeClr val="tx1"/>
            </a:solidFill>
          </a:ln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 rot="10800000">
            <a:off x="2971799" y="2857500"/>
            <a:ext cx="1371600" cy="1371600"/>
          </a:xfrm>
          <a:prstGeom prst="rect">
            <a:avLst/>
          </a:prstGeom>
          <a:noFill/>
          <a:ln w="3175" cmpd="sng">
            <a:solidFill>
              <a:schemeClr val="tx1"/>
            </a:solidFill>
          </a:ln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 rot="10800000">
            <a:off x="4343400" y="1485900"/>
            <a:ext cx="1371600" cy="1371600"/>
          </a:xfrm>
          <a:prstGeom prst="rect">
            <a:avLst/>
          </a:prstGeom>
          <a:noFill/>
          <a:ln w="3175" cmpd="sng">
            <a:solidFill>
              <a:schemeClr val="tx1"/>
            </a:solidFill>
          </a:ln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 rot="10800000">
            <a:off x="2971800" y="1485900"/>
            <a:ext cx="1371600" cy="1371600"/>
          </a:xfrm>
          <a:prstGeom prst="rect">
            <a:avLst/>
          </a:prstGeom>
          <a:noFill/>
          <a:ln w="3175" cmpd="sng">
            <a:solidFill>
              <a:schemeClr val="tx1"/>
            </a:solidFill>
          </a:ln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 rot="10800000">
            <a:off x="1600199" y="2857500"/>
            <a:ext cx="1371600" cy="1371600"/>
          </a:xfrm>
          <a:prstGeom prst="rect">
            <a:avLst/>
          </a:prstGeom>
          <a:noFill/>
          <a:ln w="3175" cmpd="sng">
            <a:solidFill>
              <a:schemeClr val="tx1"/>
            </a:solidFill>
          </a:ln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 rot="10800000">
            <a:off x="228599" y="2857500"/>
            <a:ext cx="1371600" cy="1371600"/>
          </a:xfrm>
          <a:prstGeom prst="rect">
            <a:avLst/>
          </a:prstGeom>
          <a:noFill/>
          <a:ln w="3175" cmpd="sng">
            <a:solidFill>
              <a:schemeClr val="tx1"/>
            </a:solidFill>
          </a:ln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 rot="10800000">
            <a:off x="1600200" y="1485900"/>
            <a:ext cx="1371600" cy="1371600"/>
          </a:xfrm>
          <a:prstGeom prst="rect">
            <a:avLst/>
          </a:prstGeom>
          <a:noFill/>
          <a:ln w="3175" cmpd="sng">
            <a:solidFill>
              <a:schemeClr val="tx1"/>
            </a:solidFill>
          </a:ln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 rot="10800000">
            <a:off x="228600" y="1485900"/>
            <a:ext cx="1371600" cy="1371600"/>
          </a:xfrm>
          <a:prstGeom prst="rect">
            <a:avLst/>
          </a:prstGeom>
          <a:noFill/>
          <a:ln w="3175" cmpd="sng">
            <a:solidFill>
              <a:schemeClr val="tx1"/>
            </a:solidFill>
          </a:ln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 rot="10800000">
            <a:off x="4343400" y="114300"/>
            <a:ext cx="1371600" cy="1371600"/>
          </a:xfrm>
          <a:prstGeom prst="rect">
            <a:avLst/>
          </a:prstGeom>
          <a:noFill/>
          <a:ln w="3175" cmpd="sng">
            <a:solidFill>
              <a:schemeClr val="tx1"/>
            </a:solidFill>
          </a:ln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 rot="10800000">
            <a:off x="2971800" y="114300"/>
            <a:ext cx="1371600" cy="1371600"/>
          </a:xfrm>
          <a:prstGeom prst="rect">
            <a:avLst/>
          </a:prstGeom>
          <a:noFill/>
          <a:ln w="3175" cmpd="sng">
            <a:solidFill>
              <a:schemeClr val="tx1"/>
            </a:solidFill>
          </a:ln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 rot="10800000">
            <a:off x="1600200" y="114300"/>
            <a:ext cx="1371600" cy="1371600"/>
          </a:xfrm>
          <a:prstGeom prst="rect">
            <a:avLst/>
          </a:prstGeom>
          <a:noFill/>
          <a:ln w="3175" cmpd="sng">
            <a:solidFill>
              <a:schemeClr val="tx1"/>
            </a:solidFill>
          </a:ln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 rot="10800000">
            <a:off x="228600" y="114300"/>
            <a:ext cx="1371600" cy="1371600"/>
          </a:xfrm>
          <a:prstGeom prst="rect">
            <a:avLst/>
          </a:prstGeom>
          <a:noFill/>
          <a:ln w="3175" cmpd="sng">
            <a:solidFill>
              <a:schemeClr val="tx1"/>
            </a:solidFill>
          </a:ln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/>
          <p:cNvCxnSpPr>
            <a:stCxn id="13" idx="3"/>
          </p:cNvCxnSpPr>
          <p:nvPr/>
        </p:nvCxnSpPr>
        <p:spPr>
          <a:xfrm flipV="1">
            <a:off x="228600" y="1816512"/>
            <a:ext cx="1371600" cy="3551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1600200" y="1485900"/>
            <a:ext cx="304800" cy="33061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1905000" y="292512"/>
            <a:ext cx="1066800" cy="11933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rot="10800000" flipH="1" flipV="1">
            <a:off x="2971800" y="292509"/>
            <a:ext cx="1371600" cy="15240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rot="10800000" flipH="1" flipV="1">
            <a:off x="4343400" y="444912"/>
            <a:ext cx="457200" cy="10409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>
            <a:off x="4343400" y="1485901"/>
            <a:ext cx="457200" cy="67289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8" idx="3"/>
          </p:cNvCxnSpPr>
          <p:nvPr/>
        </p:nvCxnSpPr>
        <p:spPr>
          <a:xfrm flipH="1">
            <a:off x="2971798" y="2171700"/>
            <a:ext cx="1371602" cy="4572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H="1">
            <a:off x="2667000" y="2628900"/>
            <a:ext cx="304798" cy="2286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2667000" y="2857502"/>
            <a:ext cx="304798" cy="53339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2971799" y="3390900"/>
            <a:ext cx="1371600" cy="4572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4343403" y="3848101"/>
            <a:ext cx="533399" cy="38100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Rectangle 57"/>
          <p:cNvSpPr>
            <a:spLocks noChangeAspect="1"/>
          </p:cNvSpPr>
          <p:nvPr/>
        </p:nvSpPr>
        <p:spPr>
          <a:xfrm>
            <a:off x="457200" y="5067300"/>
            <a:ext cx="457200" cy="457200"/>
          </a:xfrm>
          <a:prstGeom prst="rect">
            <a:avLst/>
          </a:prstGeom>
          <a:noFill/>
          <a:ln w="3175" cmpd="sng">
            <a:solidFill>
              <a:schemeClr val="tx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0</a:t>
            </a:r>
          </a:p>
        </p:txBody>
      </p:sp>
      <p:sp>
        <p:nvSpPr>
          <p:cNvPr id="59" name="Rectangle 58"/>
          <p:cNvSpPr>
            <a:spLocks noChangeAspect="1"/>
          </p:cNvSpPr>
          <p:nvPr/>
        </p:nvSpPr>
        <p:spPr>
          <a:xfrm>
            <a:off x="914400" y="5067300"/>
            <a:ext cx="457200" cy="457200"/>
          </a:xfrm>
          <a:prstGeom prst="rect">
            <a:avLst/>
          </a:prstGeom>
          <a:noFill/>
          <a:ln w="3175" cmpd="sng">
            <a:solidFill>
              <a:schemeClr val="tx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  <a:endParaRPr lang="en-US" dirty="0" smtClean="0"/>
          </a:p>
        </p:txBody>
      </p:sp>
      <p:sp>
        <p:nvSpPr>
          <p:cNvPr id="60" name="Rectangle 59"/>
          <p:cNvSpPr>
            <a:spLocks noChangeAspect="1"/>
          </p:cNvSpPr>
          <p:nvPr/>
        </p:nvSpPr>
        <p:spPr>
          <a:xfrm>
            <a:off x="1371600" y="5067300"/>
            <a:ext cx="457200" cy="457200"/>
          </a:xfrm>
          <a:prstGeom prst="rect">
            <a:avLst/>
          </a:prstGeom>
          <a:noFill/>
          <a:ln w="3175" cmpd="sng">
            <a:solidFill>
              <a:schemeClr val="tx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</a:p>
        </p:txBody>
      </p:sp>
      <p:sp>
        <p:nvSpPr>
          <p:cNvPr id="61" name="Rectangle 60"/>
          <p:cNvSpPr>
            <a:spLocks noChangeAspect="1"/>
          </p:cNvSpPr>
          <p:nvPr/>
        </p:nvSpPr>
        <p:spPr>
          <a:xfrm>
            <a:off x="1828800" y="5067300"/>
            <a:ext cx="457200" cy="457200"/>
          </a:xfrm>
          <a:prstGeom prst="rect">
            <a:avLst/>
          </a:prstGeom>
          <a:noFill/>
          <a:ln w="3175" cmpd="sng">
            <a:solidFill>
              <a:schemeClr val="tx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  <a:endParaRPr lang="en-US" dirty="0" smtClean="0"/>
          </a:p>
        </p:txBody>
      </p:sp>
      <p:sp>
        <p:nvSpPr>
          <p:cNvPr id="62" name="Rectangle 61"/>
          <p:cNvSpPr>
            <a:spLocks noChangeAspect="1"/>
          </p:cNvSpPr>
          <p:nvPr/>
        </p:nvSpPr>
        <p:spPr>
          <a:xfrm>
            <a:off x="2286000" y="5067300"/>
            <a:ext cx="457200" cy="457200"/>
          </a:xfrm>
          <a:prstGeom prst="rect">
            <a:avLst/>
          </a:prstGeom>
          <a:noFill/>
          <a:ln w="3175" cmpd="sng">
            <a:solidFill>
              <a:schemeClr val="tx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  <a:endParaRPr lang="en-US" dirty="0" smtClean="0"/>
          </a:p>
        </p:txBody>
      </p:sp>
      <p:sp>
        <p:nvSpPr>
          <p:cNvPr id="63" name="Rectangle 62"/>
          <p:cNvSpPr>
            <a:spLocks noChangeAspect="1"/>
          </p:cNvSpPr>
          <p:nvPr/>
        </p:nvSpPr>
        <p:spPr>
          <a:xfrm>
            <a:off x="2743200" y="5067300"/>
            <a:ext cx="457200" cy="457200"/>
          </a:xfrm>
          <a:prstGeom prst="rect">
            <a:avLst/>
          </a:prstGeom>
          <a:noFill/>
          <a:ln w="3175" cmpd="sng">
            <a:solidFill>
              <a:schemeClr val="tx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</a:p>
        </p:txBody>
      </p:sp>
      <p:sp>
        <p:nvSpPr>
          <p:cNvPr id="64" name="Rectangle 63"/>
          <p:cNvSpPr>
            <a:spLocks noChangeAspect="1"/>
          </p:cNvSpPr>
          <p:nvPr/>
        </p:nvSpPr>
        <p:spPr>
          <a:xfrm>
            <a:off x="3200400" y="5067300"/>
            <a:ext cx="457200" cy="457200"/>
          </a:xfrm>
          <a:prstGeom prst="rect">
            <a:avLst/>
          </a:prstGeom>
          <a:noFill/>
          <a:ln w="3175" cmpd="sng">
            <a:solidFill>
              <a:schemeClr val="tx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  <a:endParaRPr lang="en-US" dirty="0" smtClean="0"/>
          </a:p>
        </p:txBody>
      </p:sp>
      <p:sp>
        <p:nvSpPr>
          <p:cNvPr id="65" name="Rectangle 64"/>
          <p:cNvSpPr>
            <a:spLocks noChangeAspect="1"/>
          </p:cNvSpPr>
          <p:nvPr/>
        </p:nvSpPr>
        <p:spPr>
          <a:xfrm>
            <a:off x="3657600" y="5067300"/>
            <a:ext cx="457200" cy="457200"/>
          </a:xfrm>
          <a:prstGeom prst="rect">
            <a:avLst/>
          </a:prstGeom>
          <a:noFill/>
          <a:ln w="3175" cmpd="sng">
            <a:solidFill>
              <a:schemeClr val="tx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</a:t>
            </a:r>
            <a:endParaRPr lang="en-US" dirty="0" smtClean="0"/>
          </a:p>
        </p:txBody>
      </p:sp>
      <p:sp>
        <p:nvSpPr>
          <p:cNvPr id="66" name="Rectangle 65"/>
          <p:cNvSpPr>
            <a:spLocks noChangeAspect="1"/>
          </p:cNvSpPr>
          <p:nvPr/>
        </p:nvSpPr>
        <p:spPr>
          <a:xfrm>
            <a:off x="4114800" y="5067300"/>
            <a:ext cx="457200" cy="457200"/>
          </a:xfrm>
          <a:prstGeom prst="rect">
            <a:avLst/>
          </a:prstGeom>
          <a:noFill/>
          <a:ln w="3175" cmpd="sng">
            <a:solidFill>
              <a:schemeClr val="tx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8</a:t>
            </a:r>
            <a:endParaRPr lang="en-US" dirty="0" smtClean="0"/>
          </a:p>
        </p:txBody>
      </p:sp>
      <p:sp>
        <p:nvSpPr>
          <p:cNvPr id="67" name="Rectangle 66"/>
          <p:cNvSpPr>
            <a:spLocks noChangeAspect="1"/>
          </p:cNvSpPr>
          <p:nvPr/>
        </p:nvSpPr>
        <p:spPr>
          <a:xfrm>
            <a:off x="4572000" y="5067300"/>
            <a:ext cx="457200" cy="457200"/>
          </a:xfrm>
          <a:prstGeom prst="rect">
            <a:avLst/>
          </a:prstGeom>
          <a:noFill/>
          <a:ln w="3175" cmpd="sng">
            <a:solidFill>
              <a:schemeClr val="tx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8</a:t>
            </a:r>
          </a:p>
        </p:txBody>
      </p:sp>
      <p:sp>
        <p:nvSpPr>
          <p:cNvPr id="68" name="Rectangle 67"/>
          <p:cNvSpPr>
            <a:spLocks noChangeAspect="1"/>
          </p:cNvSpPr>
          <p:nvPr/>
        </p:nvSpPr>
        <p:spPr>
          <a:xfrm>
            <a:off x="5029200" y="5067300"/>
            <a:ext cx="457200" cy="457200"/>
          </a:xfrm>
          <a:prstGeom prst="rect">
            <a:avLst/>
          </a:prstGeom>
          <a:noFill/>
          <a:ln w="3175" cmpd="sng">
            <a:solidFill>
              <a:schemeClr val="tx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9</a:t>
            </a:r>
            <a:endParaRPr lang="en-US" dirty="0" smtClean="0"/>
          </a:p>
        </p:txBody>
      </p:sp>
      <p:sp>
        <p:nvSpPr>
          <p:cNvPr id="69" name="Rectangle 68"/>
          <p:cNvSpPr>
            <a:spLocks noChangeAspect="1"/>
          </p:cNvSpPr>
          <p:nvPr/>
        </p:nvSpPr>
        <p:spPr>
          <a:xfrm>
            <a:off x="5486400" y="5067300"/>
            <a:ext cx="457200" cy="457200"/>
          </a:xfrm>
          <a:prstGeom prst="rect">
            <a:avLst/>
          </a:prstGeom>
          <a:noFill/>
          <a:ln w="3175" cmpd="sng">
            <a:solidFill>
              <a:schemeClr val="tx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10</a:t>
            </a:r>
          </a:p>
        </p:txBody>
      </p:sp>
      <p:sp>
        <p:nvSpPr>
          <p:cNvPr id="37" name="Rectangle 36"/>
          <p:cNvSpPr>
            <a:spLocks noChangeAspect="1"/>
          </p:cNvSpPr>
          <p:nvPr/>
        </p:nvSpPr>
        <p:spPr>
          <a:xfrm>
            <a:off x="661626" y="4601472"/>
            <a:ext cx="457200" cy="457200"/>
          </a:xfrm>
          <a:prstGeom prst="rect">
            <a:avLst/>
          </a:prstGeom>
          <a:noFill/>
          <a:ln w="317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accent3"/>
                </a:solidFill>
              </a:rPr>
              <a:t>+0</a:t>
            </a:r>
          </a:p>
        </p:txBody>
      </p:sp>
      <p:sp>
        <p:nvSpPr>
          <p:cNvPr id="38" name="Rectangle 37"/>
          <p:cNvSpPr>
            <a:spLocks noChangeAspect="1"/>
          </p:cNvSpPr>
          <p:nvPr/>
        </p:nvSpPr>
        <p:spPr>
          <a:xfrm>
            <a:off x="1118826" y="4601472"/>
            <a:ext cx="457200" cy="457200"/>
          </a:xfrm>
          <a:prstGeom prst="rect">
            <a:avLst/>
          </a:prstGeom>
          <a:noFill/>
          <a:ln w="317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accent3"/>
                </a:solidFill>
              </a:rPr>
              <a:t>+1</a:t>
            </a:r>
          </a:p>
        </p:txBody>
      </p:sp>
      <p:sp>
        <p:nvSpPr>
          <p:cNvPr id="39" name="Rectangle 38"/>
          <p:cNvSpPr>
            <a:spLocks noChangeAspect="1"/>
          </p:cNvSpPr>
          <p:nvPr/>
        </p:nvSpPr>
        <p:spPr>
          <a:xfrm>
            <a:off x="1576026" y="4601472"/>
            <a:ext cx="457200" cy="457200"/>
          </a:xfrm>
          <a:prstGeom prst="rect">
            <a:avLst/>
          </a:prstGeom>
          <a:noFill/>
          <a:ln w="317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accent3"/>
                </a:solidFill>
              </a:rPr>
              <a:t>+1</a:t>
            </a:r>
          </a:p>
        </p:txBody>
      </p:sp>
      <p:sp>
        <p:nvSpPr>
          <p:cNvPr id="40" name="Rectangle 39"/>
          <p:cNvSpPr>
            <a:spLocks noChangeAspect="1"/>
          </p:cNvSpPr>
          <p:nvPr/>
        </p:nvSpPr>
        <p:spPr>
          <a:xfrm>
            <a:off x="2033226" y="4601472"/>
            <a:ext cx="457200" cy="457200"/>
          </a:xfrm>
          <a:prstGeom prst="rect">
            <a:avLst/>
          </a:prstGeom>
          <a:noFill/>
          <a:ln w="317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accent3"/>
                </a:solidFill>
              </a:rPr>
              <a:t>+1</a:t>
            </a:r>
          </a:p>
        </p:txBody>
      </p:sp>
      <p:sp>
        <p:nvSpPr>
          <p:cNvPr id="41" name="Rectangle 40"/>
          <p:cNvSpPr>
            <a:spLocks noChangeAspect="1"/>
          </p:cNvSpPr>
          <p:nvPr/>
        </p:nvSpPr>
        <p:spPr>
          <a:xfrm>
            <a:off x="2490426" y="4601472"/>
            <a:ext cx="457200" cy="457200"/>
          </a:xfrm>
          <a:prstGeom prst="rect">
            <a:avLst/>
          </a:prstGeom>
          <a:noFill/>
          <a:ln w="317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accent3"/>
                </a:solidFill>
              </a:rPr>
              <a:t>+1</a:t>
            </a:r>
          </a:p>
        </p:txBody>
      </p:sp>
      <p:sp>
        <p:nvSpPr>
          <p:cNvPr id="42" name="Rectangle 41"/>
          <p:cNvSpPr>
            <a:spLocks noChangeAspect="1"/>
          </p:cNvSpPr>
          <p:nvPr/>
        </p:nvSpPr>
        <p:spPr>
          <a:xfrm>
            <a:off x="2947626" y="4601472"/>
            <a:ext cx="457200" cy="457200"/>
          </a:xfrm>
          <a:prstGeom prst="rect">
            <a:avLst/>
          </a:prstGeom>
          <a:noFill/>
          <a:ln w="317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accent3"/>
                </a:solidFill>
              </a:rPr>
              <a:t>+2</a:t>
            </a:r>
          </a:p>
        </p:txBody>
      </p:sp>
      <p:sp>
        <p:nvSpPr>
          <p:cNvPr id="43" name="Rectangle 42"/>
          <p:cNvSpPr>
            <a:spLocks noChangeAspect="1"/>
          </p:cNvSpPr>
          <p:nvPr/>
        </p:nvSpPr>
        <p:spPr>
          <a:xfrm>
            <a:off x="3404826" y="4601472"/>
            <a:ext cx="457200" cy="457200"/>
          </a:xfrm>
          <a:prstGeom prst="rect">
            <a:avLst/>
          </a:prstGeom>
          <a:noFill/>
          <a:ln w="317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accent3"/>
                </a:solidFill>
              </a:rPr>
              <a:t>+1</a:t>
            </a:r>
          </a:p>
        </p:txBody>
      </p:sp>
      <p:sp>
        <p:nvSpPr>
          <p:cNvPr id="44" name="Rectangle 43"/>
          <p:cNvSpPr>
            <a:spLocks noChangeAspect="1"/>
          </p:cNvSpPr>
          <p:nvPr/>
        </p:nvSpPr>
        <p:spPr>
          <a:xfrm>
            <a:off x="3862026" y="4601472"/>
            <a:ext cx="457200" cy="457200"/>
          </a:xfrm>
          <a:prstGeom prst="rect">
            <a:avLst/>
          </a:prstGeom>
          <a:noFill/>
          <a:ln w="317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accent3"/>
                </a:solidFill>
              </a:rPr>
              <a:t>+1</a:t>
            </a:r>
          </a:p>
        </p:txBody>
      </p:sp>
      <p:sp>
        <p:nvSpPr>
          <p:cNvPr id="45" name="Rectangle 44"/>
          <p:cNvSpPr>
            <a:spLocks noChangeAspect="1"/>
          </p:cNvSpPr>
          <p:nvPr/>
        </p:nvSpPr>
        <p:spPr>
          <a:xfrm>
            <a:off x="4319226" y="4601472"/>
            <a:ext cx="457200" cy="457200"/>
          </a:xfrm>
          <a:prstGeom prst="rect">
            <a:avLst/>
          </a:prstGeom>
          <a:noFill/>
          <a:ln w="317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accent3"/>
                </a:solidFill>
              </a:rPr>
              <a:t>+0</a:t>
            </a:r>
          </a:p>
        </p:txBody>
      </p:sp>
      <p:sp>
        <p:nvSpPr>
          <p:cNvPr id="46" name="Rectangle 45"/>
          <p:cNvSpPr>
            <a:spLocks noChangeAspect="1"/>
          </p:cNvSpPr>
          <p:nvPr/>
        </p:nvSpPr>
        <p:spPr>
          <a:xfrm>
            <a:off x="4776426" y="4601472"/>
            <a:ext cx="457200" cy="457200"/>
          </a:xfrm>
          <a:prstGeom prst="rect">
            <a:avLst/>
          </a:prstGeom>
          <a:noFill/>
          <a:ln w="317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accent3"/>
                </a:solidFill>
              </a:rPr>
              <a:t>+1</a:t>
            </a:r>
          </a:p>
        </p:txBody>
      </p:sp>
      <p:sp>
        <p:nvSpPr>
          <p:cNvPr id="47" name="Rectangle 46"/>
          <p:cNvSpPr>
            <a:spLocks noChangeAspect="1"/>
          </p:cNvSpPr>
          <p:nvPr/>
        </p:nvSpPr>
        <p:spPr>
          <a:xfrm>
            <a:off x="5233626" y="4601472"/>
            <a:ext cx="457200" cy="457200"/>
          </a:xfrm>
          <a:prstGeom prst="rect">
            <a:avLst/>
          </a:prstGeom>
          <a:noFill/>
          <a:ln w="317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accent3"/>
                </a:solidFill>
              </a:rPr>
              <a:t>+1</a:t>
            </a:r>
          </a:p>
        </p:txBody>
      </p:sp>
      <p:sp>
        <p:nvSpPr>
          <p:cNvPr id="48" name="Rectangle 47"/>
          <p:cNvSpPr>
            <a:spLocks noChangeAspect="1"/>
          </p:cNvSpPr>
          <p:nvPr/>
        </p:nvSpPr>
        <p:spPr>
          <a:xfrm>
            <a:off x="5690826" y="4601472"/>
            <a:ext cx="457200" cy="457200"/>
          </a:xfrm>
          <a:prstGeom prst="rect">
            <a:avLst/>
          </a:prstGeom>
          <a:noFill/>
          <a:ln w="317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accent3"/>
                </a:solidFill>
              </a:rPr>
              <a:t>+1</a:t>
            </a:r>
          </a:p>
        </p:txBody>
      </p:sp>
      <p:grpSp>
        <p:nvGrpSpPr>
          <p:cNvPr id="53" name="Group 52"/>
          <p:cNvGrpSpPr/>
          <p:nvPr/>
        </p:nvGrpSpPr>
        <p:grpSpPr>
          <a:xfrm>
            <a:off x="737826" y="4968423"/>
            <a:ext cx="304799" cy="228598"/>
            <a:chOff x="762000" y="6096002"/>
            <a:chExt cx="304799" cy="228598"/>
          </a:xfrm>
        </p:grpSpPr>
        <p:cxnSp>
          <p:nvCxnSpPr>
            <p:cNvPr id="54" name="Straight Arrow Connector 53"/>
            <p:cNvCxnSpPr/>
            <p:nvPr/>
          </p:nvCxnSpPr>
          <p:spPr>
            <a:xfrm flipV="1">
              <a:off x="762000" y="6096002"/>
              <a:ext cx="76200" cy="22859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5" name="Straight Arrow Connector 54"/>
            <p:cNvCxnSpPr/>
            <p:nvPr/>
          </p:nvCxnSpPr>
          <p:spPr>
            <a:xfrm rot="10800000" flipH="1" flipV="1">
              <a:off x="990599" y="6096002"/>
              <a:ext cx="76200" cy="22859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56" name="Group 55"/>
          <p:cNvGrpSpPr/>
          <p:nvPr/>
        </p:nvGrpSpPr>
        <p:grpSpPr>
          <a:xfrm>
            <a:off x="1195028" y="4968423"/>
            <a:ext cx="304799" cy="228598"/>
            <a:chOff x="762000" y="6096002"/>
            <a:chExt cx="304799" cy="228598"/>
          </a:xfrm>
        </p:grpSpPr>
        <p:cxnSp>
          <p:nvCxnSpPr>
            <p:cNvPr id="57" name="Straight Arrow Connector 56"/>
            <p:cNvCxnSpPr/>
            <p:nvPr/>
          </p:nvCxnSpPr>
          <p:spPr>
            <a:xfrm flipV="1">
              <a:off x="762000" y="6096002"/>
              <a:ext cx="76200" cy="22859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0" name="Straight Arrow Connector 69"/>
            <p:cNvCxnSpPr/>
            <p:nvPr/>
          </p:nvCxnSpPr>
          <p:spPr>
            <a:xfrm rot="10800000" flipH="1" flipV="1">
              <a:off x="990599" y="6096002"/>
              <a:ext cx="76200" cy="22859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71" name="Group 70"/>
          <p:cNvGrpSpPr/>
          <p:nvPr/>
        </p:nvGrpSpPr>
        <p:grpSpPr>
          <a:xfrm>
            <a:off x="1652228" y="4968423"/>
            <a:ext cx="304799" cy="228598"/>
            <a:chOff x="762000" y="6096002"/>
            <a:chExt cx="304799" cy="228598"/>
          </a:xfrm>
        </p:grpSpPr>
        <p:cxnSp>
          <p:nvCxnSpPr>
            <p:cNvPr id="72" name="Straight Arrow Connector 71"/>
            <p:cNvCxnSpPr/>
            <p:nvPr/>
          </p:nvCxnSpPr>
          <p:spPr>
            <a:xfrm flipV="1">
              <a:off x="762000" y="6096002"/>
              <a:ext cx="76200" cy="22859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3" name="Straight Arrow Connector 72"/>
            <p:cNvCxnSpPr/>
            <p:nvPr/>
          </p:nvCxnSpPr>
          <p:spPr>
            <a:xfrm rot="10800000" flipH="1" flipV="1">
              <a:off x="990599" y="6096002"/>
              <a:ext cx="76200" cy="22859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74" name="Group 73"/>
          <p:cNvGrpSpPr/>
          <p:nvPr/>
        </p:nvGrpSpPr>
        <p:grpSpPr>
          <a:xfrm>
            <a:off x="2109428" y="4968423"/>
            <a:ext cx="304799" cy="228598"/>
            <a:chOff x="762000" y="6096002"/>
            <a:chExt cx="304799" cy="228598"/>
          </a:xfrm>
        </p:grpSpPr>
        <p:cxnSp>
          <p:nvCxnSpPr>
            <p:cNvPr id="75" name="Straight Arrow Connector 74"/>
            <p:cNvCxnSpPr/>
            <p:nvPr/>
          </p:nvCxnSpPr>
          <p:spPr>
            <a:xfrm flipV="1">
              <a:off x="762000" y="6096002"/>
              <a:ext cx="76200" cy="22859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6" name="Straight Arrow Connector 75"/>
            <p:cNvCxnSpPr/>
            <p:nvPr/>
          </p:nvCxnSpPr>
          <p:spPr>
            <a:xfrm rot="10800000" flipH="1" flipV="1">
              <a:off x="990599" y="6096002"/>
              <a:ext cx="76200" cy="22859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77" name="Group 76"/>
          <p:cNvGrpSpPr/>
          <p:nvPr/>
        </p:nvGrpSpPr>
        <p:grpSpPr>
          <a:xfrm>
            <a:off x="2566630" y="4968423"/>
            <a:ext cx="304799" cy="228598"/>
            <a:chOff x="762000" y="6096002"/>
            <a:chExt cx="304799" cy="228598"/>
          </a:xfrm>
        </p:grpSpPr>
        <p:cxnSp>
          <p:nvCxnSpPr>
            <p:cNvPr id="78" name="Straight Arrow Connector 77"/>
            <p:cNvCxnSpPr/>
            <p:nvPr/>
          </p:nvCxnSpPr>
          <p:spPr>
            <a:xfrm flipV="1">
              <a:off x="762000" y="6096002"/>
              <a:ext cx="76200" cy="22859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9" name="Straight Arrow Connector 78"/>
            <p:cNvCxnSpPr/>
            <p:nvPr/>
          </p:nvCxnSpPr>
          <p:spPr>
            <a:xfrm rot="10800000" flipH="1" flipV="1">
              <a:off x="990599" y="6096002"/>
              <a:ext cx="76200" cy="22859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80" name="Group 79"/>
          <p:cNvGrpSpPr/>
          <p:nvPr/>
        </p:nvGrpSpPr>
        <p:grpSpPr>
          <a:xfrm>
            <a:off x="3023830" y="4968423"/>
            <a:ext cx="304799" cy="228598"/>
            <a:chOff x="762000" y="6096002"/>
            <a:chExt cx="304799" cy="228598"/>
          </a:xfrm>
        </p:grpSpPr>
        <p:cxnSp>
          <p:nvCxnSpPr>
            <p:cNvPr id="81" name="Straight Arrow Connector 80"/>
            <p:cNvCxnSpPr/>
            <p:nvPr/>
          </p:nvCxnSpPr>
          <p:spPr>
            <a:xfrm flipV="1">
              <a:off x="762000" y="6096002"/>
              <a:ext cx="76200" cy="22859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2" name="Straight Arrow Connector 81"/>
            <p:cNvCxnSpPr/>
            <p:nvPr/>
          </p:nvCxnSpPr>
          <p:spPr>
            <a:xfrm rot="10800000" flipH="1" flipV="1">
              <a:off x="990599" y="6096002"/>
              <a:ext cx="76200" cy="22859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83" name="Group 82"/>
          <p:cNvGrpSpPr/>
          <p:nvPr/>
        </p:nvGrpSpPr>
        <p:grpSpPr>
          <a:xfrm>
            <a:off x="3481030" y="4968423"/>
            <a:ext cx="304799" cy="228598"/>
            <a:chOff x="762000" y="6096002"/>
            <a:chExt cx="304799" cy="228598"/>
          </a:xfrm>
        </p:grpSpPr>
        <p:cxnSp>
          <p:nvCxnSpPr>
            <p:cNvPr id="84" name="Straight Arrow Connector 83"/>
            <p:cNvCxnSpPr/>
            <p:nvPr/>
          </p:nvCxnSpPr>
          <p:spPr>
            <a:xfrm flipV="1">
              <a:off x="762000" y="6096002"/>
              <a:ext cx="76200" cy="22859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5" name="Straight Arrow Connector 84"/>
            <p:cNvCxnSpPr/>
            <p:nvPr/>
          </p:nvCxnSpPr>
          <p:spPr>
            <a:xfrm rot="10800000" flipH="1" flipV="1">
              <a:off x="990599" y="6096002"/>
              <a:ext cx="76200" cy="22859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86" name="Group 85"/>
          <p:cNvGrpSpPr/>
          <p:nvPr/>
        </p:nvGrpSpPr>
        <p:grpSpPr>
          <a:xfrm>
            <a:off x="3938230" y="4968423"/>
            <a:ext cx="304799" cy="228598"/>
            <a:chOff x="762000" y="6096002"/>
            <a:chExt cx="304799" cy="228598"/>
          </a:xfrm>
        </p:grpSpPr>
        <p:cxnSp>
          <p:nvCxnSpPr>
            <p:cNvPr id="87" name="Straight Arrow Connector 86"/>
            <p:cNvCxnSpPr/>
            <p:nvPr/>
          </p:nvCxnSpPr>
          <p:spPr>
            <a:xfrm flipV="1">
              <a:off x="762000" y="6096002"/>
              <a:ext cx="76200" cy="22859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8" name="Straight Arrow Connector 87"/>
            <p:cNvCxnSpPr/>
            <p:nvPr/>
          </p:nvCxnSpPr>
          <p:spPr>
            <a:xfrm rot="10800000" flipH="1" flipV="1">
              <a:off x="990599" y="6096002"/>
              <a:ext cx="76200" cy="22859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89" name="Group 88"/>
          <p:cNvGrpSpPr/>
          <p:nvPr/>
        </p:nvGrpSpPr>
        <p:grpSpPr>
          <a:xfrm>
            <a:off x="4395429" y="4968423"/>
            <a:ext cx="304799" cy="228598"/>
            <a:chOff x="762000" y="6096002"/>
            <a:chExt cx="304799" cy="228598"/>
          </a:xfrm>
        </p:grpSpPr>
        <p:cxnSp>
          <p:nvCxnSpPr>
            <p:cNvPr id="90" name="Straight Arrow Connector 89"/>
            <p:cNvCxnSpPr/>
            <p:nvPr/>
          </p:nvCxnSpPr>
          <p:spPr>
            <a:xfrm flipV="1">
              <a:off x="762000" y="6096002"/>
              <a:ext cx="76200" cy="22859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91" name="Straight Arrow Connector 90"/>
            <p:cNvCxnSpPr/>
            <p:nvPr/>
          </p:nvCxnSpPr>
          <p:spPr>
            <a:xfrm rot="10800000" flipH="1" flipV="1">
              <a:off x="990599" y="6096002"/>
              <a:ext cx="76200" cy="22859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92" name="Group 91"/>
          <p:cNvGrpSpPr/>
          <p:nvPr/>
        </p:nvGrpSpPr>
        <p:grpSpPr>
          <a:xfrm>
            <a:off x="4852629" y="4968423"/>
            <a:ext cx="304799" cy="228598"/>
            <a:chOff x="762000" y="6096002"/>
            <a:chExt cx="304799" cy="228598"/>
          </a:xfrm>
        </p:grpSpPr>
        <p:cxnSp>
          <p:nvCxnSpPr>
            <p:cNvPr id="93" name="Straight Arrow Connector 92"/>
            <p:cNvCxnSpPr/>
            <p:nvPr/>
          </p:nvCxnSpPr>
          <p:spPr>
            <a:xfrm flipV="1">
              <a:off x="762000" y="6096002"/>
              <a:ext cx="76200" cy="22859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94" name="Straight Arrow Connector 93"/>
            <p:cNvCxnSpPr/>
            <p:nvPr/>
          </p:nvCxnSpPr>
          <p:spPr>
            <a:xfrm rot="10800000" flipH="1" flipV="1">
              <a:off x="990599" y="6096002"/>
              <a:ext cx="76200" cy="22859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95" name="Group 94"/>
          <p:cNvGrpSpPr/>
          <p:nvPr/>
        </p:nvGrpSpPr>
        <p:grpSpPr>
          <a:xfrm>
            <a:off x="5309829" y="4968423"/>
            <a:ext cx="304799" cy="228598"/>
            <a:chOff x="762000" y="6096002"/>
            <a:chExt cx="304799" cy="228598"/>
          </a:xfrm>
        </p:grpSpPr>
        <p:cxnSp>
          <p:nvCxnSpPr>
            <p:cNvPr id="96" name="Straight Arrow Connector 95"/>
            <p:cNvCxnSpPr/>
            <p:nvPr/>
          </p:nvCxnSpPr>
          <p:spPr>
            <a:xfrm flipV="1">
              <a:off x="762000" y="6096002"/>
              <a:ext cx="76200" cy="22859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97" name="Straight Arrow Connector 96"/>
            <p:cNvCxnSpPr/>
            <p:nvPr/>
          </p:nvCxnSpPr>
          <p:spPr>
            <a:xfrm rot="10800000" flipH="1" flipV="1">
              <a:off x="990599" y="6096002"/>
              <a:ext cx="76200" cy="22859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98" name="Group 97"/>
          <p:cNvGrpSpPr/>
          <p:nvPr/>
        </p:nvGrpSpPr>
        <p:grpSpPr>
          <a:xfrm>
            <a:off x="5767029" y="4968423"/>
            <a:ext cx="304799" cy="228598"/>
            <a:chOff x="762000" y="6096002"/>
            <a:chExt cx="304799" cy="228598"/>
          </a:xfrm>
        </p:grpSpPr>
        <p:cxnSp>
          <p:nvCxnSpPr>
            <p:cNvPr id="99" name="Straight Arrow Connector 98"/>
            <p:cNvCxnSpPr/>
            <p:nvPr/>
          </p:nvCxnSpPr>
          <p:spPr>
            <a:xfrm flipV="1">
              <a:off x="762000" y="6096002"/>
              <a:ext cx="76200" cy="22859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00" name="Straight Arrow Connector 99"/>
            <p:cNvCxnSpPr/>
            <p:nvPr/>
          </p:nvCxnSpPr>
          <p:spPr>
            <a:xfrm rot="10800000" flipH="1" flipV="1">
              <a:off x="990599" y="6096002"/>
              <a:ext cx="76200" cy="22859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113" name="Rectangle 112"/>
          <p:cNvSpPr>
            <a:spLocks noChangeAspect="1"/>
          </p:cNvSpPr>
          <p:nvPr/>
        </p:nvSpPr>
        <p:spPr>
          <a:xfrm>
            <a:off x="5995625" y="5065788"/>
            <a:ext cx="990600" cy="457200"/>
          </a:xfrm>
          <a:prstGeom prst="rect">
            <a:avLst/>
          </a:prstGeom>
          <a:noFill/>
          <a:ln w="317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accent3"/>
                </a:solidFill>
              </a:rPr>
              <a:t>Total: 11</a:t>
            </a:r>
          </a:p>
        </p:txBody>
      </p:sp>
    </p:spTree>
    <p:extLst>
      <p:ext uri="{BB962C8B-B14F-4D97-AF65-F5344CB8AC3E}">
        <p14:creationId xmlns:p14="http://schemas.microsoft.com/office/powerpoint/2010/main" val="1135432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 rot="10800000">
            <a:off x="4343400" y="2857500"/>
            <a:ext cx="1371600" cy="1371600"/>
          </a:xfrm>
          <a:prstGeom prst="rect">
            <a:avLst/>
          </a:prstGeom>
          <a:noFill/>
          <a:ln w="3175" cmpd="sng">
            <a:solidFill>
              <a:schemeClr val="tx1"/>
            </a:solidFill>
          </a:ln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 rot="10800000">
            <a:off x="2971799" y="2857500"/>
            <a:ext cx="1371600" cy="1371600"/>
          </a:xfrm>
          <a:prstGeom prst="rect">
            <a:avLst/>
          </a:prstGeom>
          <a:noFill/>
          <a:ln w="3175" cmpd="sng">
            <a:solidFill>
              <a:schemeClr val="tx1"/>
            </a:solidFill>
          </a:ln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 rot="10800000">
            <a:off x="4343400" y="1485900"/>
            <a:ext cx="1371600" cy="1371600"/>
          </a:xfrm>
          <a:prstGeom prst="rect">
            <a:avLst/>
          </a:prstGeom>
          <a:noFill/>
          <a:ln w="3175" cmpd="sng">
            <a:solidFill>
              <a:schemeClr val="tx1"/>
            </a:solidFill>
          </a:ln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 rot="10800000">
            <a:off x="2971800" y="1485900"/>
            <a:ext cx="1371600" cy="1371600"/>
          </a:xfrm>
          <a:prstGeom prst="rect">
            <a:avLst/>
          </a:prstGeom>
          <a:noFill/>
          <a:ln w="3175" cmpd="sng">
            <a:solidFill>
              <a:schemeClr val="tx1"/>
            </a:solidFill>
          </a:ln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 rot="10800000">
            <a:off x="1600199" y="2857500"/>
            <a:ext cx="1371600" cy="1371600"/>
          </a:xfrm>
          <a:prstGeom prst="rect">
            <a:avLst/>
          </a:prstGeom>
          <a:noFill/>
          <a:ln w="3175" cmpd="sng">
            <a:solidFill>
              <a:schemeClr val="tx1"/>
            </a:solidFill>
          </a:ln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 rot="10800000">
            <a:off x="228599" y="2857500"/>
            <a:ext cx="1371600" cy="1371600"/>
          </a:xfrm>
          <a:prstGeom prst="rect">
            <a:avLst/>
          </a:prstGeom>
          <a:noFill/>
          <a:ln w="3175" cmpd="sng">
            <a:solidFill>
              <a:schemeClr val="tx1"/>
            </a:solidFill>
          </a:ln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 rot="10800000">
            <a:off x="1600200" y="1485900"/>
            <a:ext cx="1371600" cy="1371600"/>
          </a:xfrm>
          <a:prstGeom prst="rect">
            <a:avLst/>
          </a:prstGeom>
          <a:noFill/>
          <a:ln w="3175" cmpd="sng">
            <a:solidFill>
              <a:schemeClr val="tx1"/>
            </a:solidFill>
          </a:ln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 rot="10800000">
            <a:off x="228600" y="1485900"/>
            <a:ext cx="1371600" cy="1371600"/>
          </a:xfrm>
          <a:prstGeom prst="rect">
            <a:avLst/>
          </a:prstGeom>
          <a:noFill/>
          <a:ln w="3175" cmpd="sng">
            <a:solidFill>
              <a:schemeClr val="tx1"/>
            </a:solidFill>
          </a:ln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 rot="10800000">
            <a:off x="4343400" y="114300"/>
            <a:ext cx="1371600" cy="1371600"/>
          </a:xfrm>
          <a:prstGeom prst="rect">
            <a:avLst/>
          </a:prstGeom>
          <a:noFill/>
          <a:ln w="3175" cmpd="sng">
            <a:solidFill>
              <a:schemeClr val="tx1"/>
            </a:solidFill>
          </a:ln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 rot="10800000">
            <a:off x="2971800" y="114300"/>
            <a:ext cx="1371600" cy="1371600"/>
          </a:xfrm>
          <a:prstGeom prst="rect">
            <a:avLst/>
          </a:prstGeom>
          <a:noFill/>
          <a:ln w="3175" cmpd="sng">
            <a:solidFill>
              <a:schemeClr val="tx1"/>
            </a:solidFill>
          </a:ln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 rot="10800000">
            <a:off x="1600200" y="114300"/>
            <a:ext cx="1371600" cy="1371600"/>
          </a:xfrm>
          <a:prstGeom prst="rect">
            <a:avLst/>
          </a:prstGeom>
          <a:noFill/>
          <a:ln w="3175" cmpd="sng">
            <a:solidFill>
              <a:schemeClr val="tx1"/>
            </a:solidFill>
          </a:ln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 rot="10800000">
            <a:off x="228600" y="114300"/>
            <a:ext cx="1371600" cy="1371600"/>
          </a:xfrm>
          <a:prstGeom prst="rect">
            <a:avLst/>
          </a:prstGeom>
          <a:noFill/>
          <a:ln w="3175" cmpd="sng">
            <a:solidFill>
              <a:schemeClr val="tx1"/>
            </a:solidFill>
          </a:ln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/>
          <p:cNvCxnSpPr>
            <a:stCxn id="13" idx="3"/>
          </p:cNvCxnSpPr>
          <p:nvPr/>
        </p:nvCxnSpPr>
        <p:spPr>
          <a:xfrm flipV="1">
            <a:off x="228600" y="1816512"/>
            <a:ext cx="1371600" cy="3551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1600200" y="1485900"/>
            <a:ext cx="304800" cy="33061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1905000" y="292512"/>
            <a:ext cx="1066800" cy="11933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rot="10800000" flipH="1" flipV="1">
            <a:off x="2971800" y="292509"/>
            <a:ext cx="1371600" cy="15240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rot="10800000" flipH="1" flipV="1">
            <a:off x="4343400" y="444912"/>
            <a:ext cx="457200" cy="10409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>
            <a:off x="4343400" y="1485901"/>
            <a:ext cx="457200" cy="67289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8" idx="3"/>
          </p:cNvCxnSpPr>
          <p:nvPr/>
        </p:nvCxnSpPr>
        <p:spPr>
          <a:xfrm flipH="1">
            <a:off x="2971798" y="2171700"/>
            <a:ext cx="1371602" cy="4572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H="1">
            <a:off x="2667000" y="2628900"/>
            <a:ext cx="304798" cy="2286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2667000" y="2857502"/>
            <a:ext cx="304798" cy="53339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2971799" y="3390900"/>
            <a:ext cx="1371600" cy="4572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4343403" y="3848101"/>
            <a:ext cx="533399" cy="38100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2" name="Group 81"/>
          <p:cNvGrpSpPr>
            <a:grpSpLocks noChangeAspect="1"/>
          </p:cNvGrpSpPr>
          <p:nvPr/>
        </p:nvGrpSpPr>
        <p:grpSpPr>
          <a:xfrm>
            <a:off x="152400" y="4914900"/>
            <a:ext cx="685800" cy="685800"/>
            <a:chOff x="6477000" y="3086100"/>
            <a:chExt cx="1371600" cy="1371600"/>
          </a:xfrm>
        </p:grpSpPr>
        <p:sp>
          <p:nvSpPr>
            <p:cNvPr id="76" name="Rectangle 75"/>
            <p:cNvSpPr/>
            <p:nvPr/>
          </p:nvSpPr>
          <p:spPr>
            <a:xfrm rot="10800000">
              <a:off x="6477000" y="3086100"/>
              <a:ext cx="1371600" cy="1371600"/>
            </a:xfrm>
            <a:prstGeom prst="rect">
              <a:avLst/>
            </a:prstGeom>
            <a:noFill/>
            <a:ln w="3175" cmpd="sng">
              <a:solidFill>
                <a:schemeClr val="tx1"/>
              </a:solidFill>
            </a:ln>
            <a:effectLst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7" name="Straight Connector 76"/>
            <p:cNvCxnSpPr/>
            <p:nvPr/>
          </p:nvCxnSpPr>
          <p:spPr>
            <a:xfrm flipV="1">
              <a:off x="6781799" y="3264313"/>
              <a:ext cx="1066801" cy="119338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7" name="Group 86"/>
          <p:cNvGrpSpPr>
            <a:grpSpLocks noChangeAspect="1"/>
          </p:cNvGrpSpPr>
          <p:nvPr/>
        </p:nvGrpSpPr>
        <p:grpSpPr>
          <a:xfrm>
            <a:off x="914400" y="4914900"/>
            <a:ext cx="685800" cy="685800"/>
            <a:chOff x="3124200" y="266700"/>
            <a:chExt cx="1371600" cy="1371600"/>
          </a:xfrm>
        </p:grpSpPr>
        <p:sp>
          <p:nvSpPr>
            <p:cNvPr id="85" name="Rectangle 84"/>
            <p:cNvSpPr/>
            <p:nvPr/>
          </p:nvSpPr>
          <p:spPr>
            <a:xfrm rot="10800000">
              <a:off x="3124200" y="266700"/>
              <a:ext cx="1371600" cy="1371600"/>
            </a:xfrm>
            <a:prstGeom prst="rect">
              <a:avLst/>
            </a:prstGeom>
            <a:noFill/>
            <a:ln w="3175" cmpd="sng">
              <a:solidFill>
                <a:schemeClr val="tx1"/>
              </a:solidFill>
            </a:ln>
            <a:effectLst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6" name="Straight Connector 85"/>
            <p:cNvCxnSpPr/>
            <p:nvPr/>
          </p:nvCxnSpPr>
          <p:spPr>
            <a:xfrm rot="10800000" flipH="1" flipV="1">
              <a:off x="3124200" y="444908"/>
              <a:ext cx="1371600" cy="15240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0" name="Group 89"/>
          <p:cNvGrpSpPr>
            <a:grpSpLocks noChangeAspect="1"/>
          </p:cNvGrpSpPr>
          <p:nvPr/>
        </p:nvGrpSpPr>
        <p:grpSpPr>
          <a:xfrm>
            <a:off x="1676400" y="4914900"/>
            <a:ext cx="685800" cy="685800"/>
            <a:chOff x="4495800" y="266700"/>
            <a:chExt cx="1371600" cy="1371600"/>
          </a:xfrm>
        </p:grpSpPr>
        <p:sp>
          <p:nvSpPr>
            <p:cNvPr id="88" name="Rectangle 87"/>
            <p:cNvSpPr/>
            <p:nvPr/>
          </p:nvSpPr>
          <p:spPr>
            <a:xfrm rot="10800000">
              <a:off x="4495800" y="266700"/>
              <a:ext cx="1371600" cy="1371600"/>
            </a:xfrm>
            <a:prstGeom prst="rect">
              <a:avLst/>
            </a:prstGeom>
            <a:noFill/>
            <a:ln w="3175" cmpd="sng">
              <a:solidFill>
                <a:schemeClr val="tx1"/>
              </a:solidFill>
            </a:ln>
            <a:effectLst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9" name="Straight Connector 88"/>
            <p:cNvCxnSpPr/>
            <p:nvPr/>
          </p:nvCxnSpPr>
          <p:spPr>
            <a:xfrm rot="10800000" flipH="1" flipV="1">
              <a:off x="4495800" y="597312"/>
              <a:ext cx="457200" cy="104098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3" name="Group 92"/>
          <p:cNvGrpSpPr>
            <a:grpSpLocks noChangeAspect="1"/>
          </p:cNvGrpSpPr>
          <p:nvPr/>
        </p:nvGrpSpPr>
        <p:grpSpPr>
          <a:xfrm>
            <a:off x="2438400" y="4914900"/>
            <a:ext cx="685800" cy="685800"/>
            <a:chOff x="381000" y="1638300"/>
            <a:chExt cx="1371600" cy="1371600"/>
          </a:xfrm>
        </p:grpSpPr>
        <p:sp>
          <p:nvSpPr>
            <p:cNvPr id="91" name="Rectangle 90"/>
            <p:cNvSpPr/>
            <p:nvPr/>
          </p:nvSpPr>
          <p:spPr>
            <a:xfrm rot="10800000">
              <a:off x="381000" y="1638300"/>
              <a:ext cx="1371600" cy="1371600"/>
            </a:xfrm>
            <a:prstGeom prst="rect">
              <a:avLst/>
            </a:prstGeom>
            <a:noFill/>
            <a:ln w="3175" cmpd="sng">
              <a:solidFill>
                <a:schemeClr val="tx1"/>
              </a:solidFill>
            </a:ln>
            <a:effectLst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2" name="Straight Connector 91"/>
            <p:cNvCxnSpPr>
              <a:stCxn id="91" idx="3"/>
            </p:cNvCxnSpPr>
            <p:nvPr/>
          </p:nvCxnSpPr>
          <p:spPr>
            <a:xfrm flipV="1">
              <a:off x="381000" y="1968912"/>
              <a:ext cx="1371600" cy="35518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7" name="Group 96"/>
          <p:cNvGrpSpPr>
            <a:grpSpLocks noChangeAspect="1"/>
          </p:cNvGrpSpPr>
          <p:nvPr/>
        </p:nvGrpSpPr>
        <p:grpSpPr>
          <a:xfrm>
            <a:off x="3200400" y="4914900"/>
            <a:ext cx="685800" cy="685800"/>
            <a:chOff x="6705600" y="2324100"/>
            <a:chExt cx="1371600" cy="1371600"/>
          </a:xfrm>
        </p:grpSpPr>
        <p:sp>
          <p:nvSpPr>
            <p:cNvPr id="94" name="Rectangle 93"/>
            <p:cNvSpPr/>
            <p:nvPr/>
          </p:nvSpPr>
          <p:spPr>
            <a:xfrm rot="10800000">
              <a:off x="6705600" y="2324100"/>
              <a:ext cx="1371600" cy="1371600"/>
            </a:xfrm>
            <a:prstGeom prst="rect">
              <a:avLst/>
            </a:prstGeom>
            <a:noFill/>
            <a:ln w="3175" cmpd="sng">
              <a:solidFill>
                <a:schemeClr val="tx1"/>
              </a:solidFill>
            </a:ln>
            <a:effectLst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5" name="Straight Connector 94"/>
            <p:cNvCxnSpPr/>
            <p:nvPr/>
          </p:nvCxnSpPr>
          <p:spPr>
            <a:xfrm flipV="1">
              <a:off x="6705600" y="2324100"/>
              <a:ext cx="304800" cy="33061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1" name="Group 100"/>
          <p:cNvGrpSpPr>
            <a:grpSpLocks noChangeAspect="1"/>
          </p:cNvGrpSpPr>
          <p:nvPr/>
        </p:nvGrpSpPr>
        <p:grpSpPr>
          <a:xfrm>
            <a:off x="3962400" y="4914900"/>
            <a:ext cx="685800" cy="685800"/>
            <a:chOff x="6781800" y="1409700"/>
            <a:chExt cx="1371600" cy="1371600"/>
          </a:xfrm>
        </p:grpSpPr>
        <p:sp>
          <p:nvSpPr>
            <p:cNvPr id="98" name="Rectangle 97"/>
            <p:cNvSpPr/>
            <p:nvPr/>
          </p:nvSpPr>
          <p:spPr>
            <a:xfrm rot="10800000">
              <a:off x="6781800" y="1409700"/>
              <a:ext cx="1371600" cy="1371600"/>
            </a:xfrm>
            <a:prstGeom prst="rect">
              <a:avLst/>
            </a:prstGeom>
            <a:noFill/>
            <a:ln w="3175" cmpd="sng">
              <a:solidFill>
                <a:schemeClr val="tx1"/>
              </a:solidFill>
            </a:ln>
            <a:effectLst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0" name="Straight Connector 99"/>
            <p:cNvCxnSpPr/>
            <p:nvPr/>
          </p:nvCxnSpPr>
          <p:spPr>
            <a:xfrm flipH="1">
              <a:off x="7848600" y="2552700"/>
              <a:ext cx="304798" cy="2286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4" name="Group 103"/>
          <p:cNvGrpSpPr>
            <a:grpSpLocks noChangeAspect="1"/>
          </p:cNvGrpSpPr>
          <p:nvPr/>
        </p:nvGrpSpPr>
        <p:grpSpPr>
          <a:xfrm>
            <a:off x="4724402" y="4914900"/>
            <a:ext cx="685801" cy="685800"/>
            <a:chOff x="3124198" y="1638300"/>
            <a:chExt cx="1371602" cy="1371600"/>
          </a:xfrm>
        </p:grpSpPr>
        <p:sp>
          <p:nvSpPr>
            <p:cNvPr id="102" name="Rectangle 101"/>
            <p:cNvSpPr/>
            <p:nvPr/>
          </p:nvSpPr>
          <p:spPr>
            <a:xfrm rot="10800000">
              <a:off x="3124200" y="1638300"/>
              <a:ext cx="1371600" cy="1371600"/>
            </a:xfrm>
            <a:prstGeom prst="rect">
              <a:avLst/>
            </a:prstGeom>
            <a:noFill/>
            <a:ln w="3175" cmpd="sng">
              <a:solidFill>
                <a:schemeClr val="tx1"/>
              </a:solidFill>
            </a:ln>
            <a:effectLst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3" name="Straight Connector 102"/>
            <p:cNvCxnSpPr/>
            <p:nvPr/>
          </p:nvCxnSpPr>
          <p:spPr>
            <a:xfrm flipH="1">
              <a:off x="3124198" y="2324100"/>
              <a:ext cx="1371602" cy="4572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7" name="Group 106"/>
          <p:cNvGrpSpPr>
            <a:grpSpLocks noChangeAspect="1"/>
          </p:cNvGrpSpPr>
          <p:nvPr/>
        </p:nvGrpSpPr>
        <p:grpSpPr>
          <a:xfrm>
            <a:off x="6248401" y="4914900"/>
            <a:ext cx="685800" cy="685800"/>
            <a:chOff x="1752599" y="3009900"/>
            <a:chExt cx="1371600" cy="1371600"/>
          </a:xfrm>
        </p:grpSpPr>
        <p:sp>
          <p:nvSpPr>
            <p:cNvPr id="105" name="Rectangle 104"/>
            <p:cNvSpPr/>
            <p:nvPr/>
          </p:nvSpPr>
          <p:spPr>
            <a:xfrm rot="10800000">
              <a:off x="1752599" y="3009900"/>
              <a:ext cx="1371600" cy="1371600"/>
            </a:xfrm>
            <a:prstGeom prst="rect">
              <a:avLst/>
            </a:prstGeom>
            <a:noFill/>
            <a:ln w="3175" cmpd="sng">
              <a:solidFill>
                <a:schemeClr val="tx1"/>
              </a:solidFill>
            </a:ln>
            <a:effectLst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6" name="Straight Connector 105"/>
            <p:cNvCxnSpPr/>
            <p:nvPr/>
          </p:nvCxnSpPr>
          <p:spPr>
            <a:xfrm>
              <a:off x="2819400" y="3009901"/>
              <a:ext cx="304798" cy="53339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0" name="Group 109"/>
          <p:cNvGrpSpPr>
            <a:grpSpLocks noChangeAspect="1"/>
          </p:cNvGrpSpPr>
          <p:nvPr/>
        </p:nvGrpSpPr>
        <p:grpSpPr>
          <a:xfrm>
            <a:off x="5486401" y="4914900"/>
            <a:ext cx="685800" cy="685800"/>
            <a:chOff x="4495800" y="1638300"/>
            <a:chExt cx="1371600" cy="1371600"/>
          </a:xfrm>
        </p:grpSpPr>
        <p:sp>
          <p:nvSpPr>
            <p:cNvPr id="108" name="Rectangle 107"/>
            <p:cNvSpPr/>
            <p:nvPr/>
          </p:nvSpPr>
          <p:spPr>
            <a:xfrm rot="10800000">
              <a:off x="4495800" y="1638300"/>
              <a:ext cx="1371600" cy="1371600"/>
            </a:xfrm>
            <a:prstGeom prst="rect">
              <a:avLst/>
            </a:prstGeom>
            <a:noFill/>
            <a:ln w="3175" cmpd="sng">
              <a:solidFill>
                <a:schemeClr val="tx1"/>
              </a:solidFill>
            </a:ln>
            <a:effectLst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9" name="Straight Connector 108"/>
            <p:cNvCxnSpPr/>
            <p:nvPr/>
          </p:nvCxnSpPr>
          <p:spPr>
            <a:xfrm flipH="1">
              <a:off x="4495800" y="1638300"/>
              <a:ext cx="457200" cy="67289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3" name="Group 112"/>
          <p:cNvGrpSpPr>
            <a:grpSpLocks noChangeAspect="1"/>
          </p:cNvGrpSpPr>
          <p:nvPr/>
        </p:nvGrpSpPr>
        <p:grpSpPr>
          <a:xfrm>
            <a:off x="7010401" y="4914900"/>
            <a:ext cx="685800" cy="685800"/>
            <a:chOff x="3124199" y="3009900"/>
            <a:chExt cx="1371600" cy="1371600"/>
          </a:xfrm>
        </p:grpSpPr>
        <p:sp>
          <p:nvSpPr>
            <p:cNvPr id="111" name="Rectangle 110"/>
            <p:cNvSpPr/>
            <p:nvPr/>
          </p:nvSpPr>
          <p:spPr>
            <a:xfrm rot="10800000">
              <a:off x="3124199" y="3009900"/>
              <a:ext cx="1371600" cy="1371600"/>
            </a:xfrm>
            <a:prstGeom prst="rect">
              <a:avLst/>
            </a:prstGeom>
            <a:noFill/>
            <a:ln w="3175" cmpd="sng">
              <a:solidFill>
                <a:schemeClr val="tx1"/>
              </a:solidFill>
            </a:ln>
            <a:effectLst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2" name="Straight Connector 111"/>
            <p:cNvCxnSpPr/>
            <p:nvPr/>
          </p:nvCxnSpPr>
          <p:spPr>
            <a:xfrm>
              <a:off x="3124199" y="3543300"/>
              <a:ext cx="1371600" cy="4572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6" name="Group 115"/>
          <p:cNvGrpSpPr>
            <a:grpSpLocks noChangeAspect="1"/>
          </p:cNvGrpSpPr>
          <p:nvPr/>
        </p:nvGrpSpPr>
        <p:grpSpPr>
          <a:xfrm>
            <a:off x="7772400" y="4914900"/>
            <a:ext cx="685800" cy="685800"/>
            <a:chOff x="4495800" y="3009900"/>
            <a:chExt cx="1371600" cy="1371601"/>
          </a:xfrm>
        </p:grpSpPr>
        <p:sp>
          <p:nvSpPr>
            <p:cNvPr id="114" name="Rectangle 113"/>
            <p:cNvSpPr/>
            <p:nvPr/>
          </p:nvSpPr>
          <p:spPr>
            <a:xfrm rot="10800000">
              <a:off x="4495800" y="3009900"/>
              <a:ext cx="1371600" cy="1371600"/>
            </a:xfrm>
            <a:prstGeom prst="rect">
              <a:avLst/>
            </a:prstGeom>
            <a:noFill/>
            <a:ln w="3175" cmpd="sng">
              <a:solidFill>
                <a:schemeClr val="tx1"/>
              </a:solidFill>
            </a:ln>
            <a:effectLst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5" name="Straight Connector 114"/>
            <p:cNvCxnSpPr/>
            <p:nvPr/>
          </p:nvCxnSpPr>
          <p:spPr>
            <a:xfrm>
              <a:off x="4495801" y="4000500"/>
              <a:ext cx="533399" cy="38100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28187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Extreme Scale: Threads, Threads Threads!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clear trend in supercomputing is ever increasing parallelism</a:t>
            </a:r>
          </a:p>
          <a:p>
            <a:r>
              <a:rPr lang="en-US" dirty="0" smtClean="0"/>
              <a:t>Clock increases are long gone</a:t>
            </a:r>
          </a:p>
          <a:p>
            <a:pPr lvl="1"/>
            <a:r>
              <a:rPr lang="en-US" dirty="0" smtClean="0"/>
              <a:t>“The Free Lunch Is Over” (Herb Sutter)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5407249"/>
            <a:ext cx="46858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*Source: Scientific Discovery at the Exascale, Ahern, </a:t>
            </a:r>
            <a:r>
              <a:rPr lang="en-US" sz="1200" dirty="0" err="1" smtClean="0"/>
              <a:t>Shoshani</a:t>
            </a:r>
            <a:r>
              <a:rPr lang="en-US" sz="1200" dirty="0" smtClean="0"/>
              <a:t>, Ma, et al.</a:t>
            </a:r>
            <a:endParaRPr lang="en-US" sz="1200" dirty="0"/>
          </a:p>
        </p:txBody>
      </p:sp>
      <p:graphicFrame>
        <p:nvGraphicFramePr>
          <p:cNvPr id="8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34979107"/>
              </p:ext>
            </p:extLst>
          </p:nvPr>
        </p:nvGraphicFramePr>
        <p:xfrm>
          <a:off x="304800" y="2460978"/>
          <a:ext cx="8305802" cy="1819204"/>
        </p:xfrm>
        <a:graphic>
          <a:graphicData uri="http://schemas.openxmlformats.org/drawingml/2006/table">
            <a:tbl>
              <a:tblPr firstRow="1" bandRow="1">
                <a:tableStyleId>{8FD4443E-F989-4FC4-A0C8-D5A2AF1F390B}</a:tableStyleId>
              </a:tblPr>
              <a:tblGrid>
                <a:gridCol w="1524000"/>
                <a:gridCol w="1828800"/>
                <a:gridCol w="2438400"/>
                <a:gridCol w="2514602"/>
              </a:tblGrid>
              <a:tr h="412044"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 marT="50800" marB="50800"/>
                </a:tc>
                <a:tc>
                  <a:txBody>
                    <a:bodyPr/>
                    <a:lstStyle/>
                    <a:p>
                      <a:r>
                        <a:rPr lang="en-US" sz="1700" dirty="0" smtClean="0"/>
                        <a:t>Jaguar – XT5</a:t>
                      </a:r>
                      <a:endParaRPr lang="en-US" sz="1700" dirty="0"/>
                    </a:p>
                  </a:txBody>
                  <a:tcPr marT="50800" marB="50800"/>
                </a:tc>
                <a:tc>
                  <a:txBody>
                    <a:bodyPr/>
                    <a:lstStyle/>
                    <a:p>
                      <a:r>
                        <a:rPr lang="en-US" sz="1700" dirty="0" smtClean="0"/>
                        <a:t>Titan – XK7</a:t>
                      </a:r>
                      <a:endParaRPr lang="en-US" sz="1700" dirty="0"/>
                    </a:p>
                  </a:txBody>
                  <a:tcPr marT="50800" marB="50800"/>
                </a:tc>
                <a:tc>
                  <a:txBody>
                    <a:bodyPr/>
                    <a:lstStyle/>
                    <a:p>
                      <a:r>
                        <a:rPr lang="en-US" sz="1700" dirty="0" smtClean="0"/>
                        <a:t>Exascale*</a:t>
                      </a:r>
                      <a:endParaRPr lang="en-US" sz="1700" dirty="0"/>
                    </a:p>
                  </a:txBody>
                  <a:tcPr marT="50800" marB="50800"/>
                </a:tc>
              </a:tr>
              <a:tr h="619760">
                <a:tc>
                  <a:txBody>
                    <a:bodyPr/>
                    <a:lstStyle/>
                    <a:p>
                      <a:r>
                        <a:rPr lang="en-US" sz="1700" dirty="0" smtClean="0"/>
                        <a:t>Cores</a:t>
                      </a:r>
                      <a:endParaRPr lang="en-US" sz="1700" dirty="0"/>
                    </a:p>
                  </a:txBody>
                  <a:tcPr marT="50800" marB="50800"/>
                </a:tc>
                <a:tc>
                  <a:txBody>
                    <a:bodyPr/>
                    <a:lstStyle/>
                    <a:p>
                      <a:r>
                        <a:rPr lang="en-US" sz="1700" dirty="0" smtClean="0"/>
                        <a:t>224,256</a:t>
                      </a:r>
                      <a:endParaRPr lang="en-US" sz="1700" dirty="0"/>
                    </a:p>
                  </a:txBody>
                  <a:tcPr marT="50800" marB="50800"/>
                </a:tc>
                <a:tc>
                  <a:txBody>
                    <a:bodyPr/>
                    <a:lstStyle/>
                    <a:p>
                      <a:r>
                        <a:rPr lang="en-US" sz="1700" dirty="0" smtClean="0"/>
                        <a:t>299,008 and</a:t>
                      </a:r>
                    </a:p>
                    <a:p>
                      <a:r>
                        <a:rPr lang="en-US" sz="1700" dirty="0" smtClean="0"/>
                        <a:t>18,688 </a:t>
                      </a:r>
                      <a:r>
                        <a:rPr lang="en-US" sz="1700" dirty="0" err="1" smtClean="0"/>
                        <a:t>gpu</a:t>
                      </a:r>
                      <a:endParaRPr lang="en-US" sz="1700" dirty="0"/>
                    </a:p>
                  </a:txBody>
                  <a:tcPr marT="50800" marB="50800"/>
                </a:tc>
                <a:tc>
                  <a:txBody>
                    <a:bodyPr/>
                    <a:lstStyle/>
                    <a:p>
                      <a:r>
                        <a:rPr lang="en-US" sz="1700" dirty="0" smtClean="0"/>
                        <a:t>1 billion</a:t>
                      </a:r>
                      <a:endParaRPr lang="en-US" sz="1700" dirty="0"/>
                    </a:p>
                  </a:txBody>
                  <a:tcPr marT="50800" marB="50800"/>
                </a:tc>
              </a:tr>
              <a:tr h="375356">
                <a:tc>
                  <a:txBody>
                    <a:bodyPr/>
                    <a:lstStyle/>
                    <a:p>
                      <a:r>
                        <a:rPr lang="en-US" sz="1700" dirty="0" smtClean="0"/>
                        <a:t>Concurrency</a:t>
                      </a:r>
                      <a:endParaRPr lang="en-US" sz="1700" dirty="0"/>
                    </a:p>
                  </a:txBody>
                  <a:tcPr marT="50800" marB="50800"/>
                </a:tc>
                <a:tc>
                  <a:txBody>
                    <a:bodyPr/>
                    <a:lstStyle/>
                    <a:p>
                      <a:r>
                        <a:rPr lang="en-US" sz="1700" dirty="0" smtClean="0"/>
                        <a:t>224,256 way</a:t>
                      </a:r>
                      <a:endParaRPr lang="en-US" sz="1700" dirty="0"/>
                    </a:p>
                  </a:txBody>
                  <a:tcPr marT="50800" marB="50800"/>
                </a:tc>
                <a:tc>
                  <a:txBody>
                    <a:bodyPr/>
                    <a:lstStyle/>
                    <a:p>
                      <a:r>
                        <a:rPr lang="en-US" sz="1700" dirty="0" smtClean="0"/>
                        <a:t>70</a:t>
                      </a:r>
                      <a:r>
                        <a:rPr lang="en-US" sz="1700" baseline="0" dirty="0" smtClean="0"/>
                        <a:t> – 500 million </a:t>
                      </a:r>
                      <a:r>
                        <a:rPr lang="en-US" sz="1700" dirty="0" smtClean="0"/>
                        <a:t>way</a:t>
                      </a:r>
                      <a:endParaRPr lang="en-US" sz="1700" dirty="0"/>
                    </a:p>
                  </a:txBody>
                  <a:tcPr marT="50800" marB="50800"/>
                </a:tc>
                <a:tc>
                  <a:txBody>
                    <a:bodyPr/>
                    <a:lstStyle/>
                    <a:p>
                      <a:r>
                        <a:rPr lang="en-US" sz="1700" dirty="0" smtClean="0"/>
                        <a:t>10 – 100 </a:t>
                      </a:r>
                      <a:r>
                        <a:rPr lang="en-US" sz="1700" baseline="0" dirty="0" smtClean="0"/>
                        <a:t>billion way</a:t>
                      </a:r>
                      <a:endParaRPr lang="en-US" sz="1700" dirty="0"/>
                    </a:p>
                  </a:txBody>
                  <a:tcPr marT="50800" marB="50800"/>
                </a:tc>
              </a:tr>
              <a:tr h="412044">
                <a:tc>
                  <a:txBody>
                    <a:bodyPr/>
                    <a:lstStyle/>
                    <a:p>
                      <a:r>
                        <a:rPr lang="en-US" sz="1700" dirty="0" smtClean="0"/>
                        <a:t>Memory</a:t>
                      </a:r>
                      <a:endParaRPr lang="en-US" sz="1700" dirty="0"/>
                    </a:p>
                  </a:txBody>
                  <a:tcPr marT="50800" marB="50800"/>
                </a:tc>
                <a:tc>
                  <a:txBody>
                    <a:bodyPr/>
                    <a:lstStyle/>
                    <a:p>
                      <a:r>
                        <a:rPr lang="en-US" sz="1700" dirty="0" smtClean="0"/>
                        <a:t>300 Terabytes</a:t>
                      </a:r>
                      <a:endParaRPr lang="en-US" sz="1700" dirty="0"/>
                    </a:p>
                  </a:txBody>
                  <a:tcPr marT="50800" marB="50800"/>
                </a:tc>
                <a:tc>
                  <a:txBody>
                    <a:bodyPr/>
                    <a:lstStyle/>
                    <a:p>
                      <a:r>
                        <a:rPr lang="en-US" sz="1700" dirty="0" smtClean="0"/>
                        <a:t>700</a:t>
                      </a:r>
                      <a:r>
                        <a:rPr lang="en-US" sz="1700" baseline="0" dirty="0" smtClean="0"/>
                        <a:t> Terabytes</a:t>
                      </a:r>
                      <a:endParaRPr lang="en-US" sz="1700" dirty="0"/>
                    </a:p>
                  </a:txBody>
                  <a:tcPr marT="50800" marB="50800"/>
                </a:tc>
                <a:tc>
                  <a:txBody>
                    <a:bodyPr/>
                    <a:lstStyle/>
                    <a:p>
                      <a:r>
                        <a:rPr lang="en-US" sz="1700" dirty="0" smtClean="0"/>
                        <a:t>128 </a:t>
                      </a:r>
                      <a:r>
                        <a:rPr lang="en-US" sz="1700" dirty="0" err="1" smtClean="0"/>
                        <a:t>Petabytes</a:t>
                      </a:r>
                      <a:endParaRPr lang="en-US" sz="1700" dirty="0"/>
                    </a:p>
                  </a:txBody>
                  <a:tcPr marT="50800" marB="5080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94610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Many Architectures to Support?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GPU (NVIDIA)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Sub-architectures:</a:t>
            </a:r>
          </a:p>
          <a:p>
            <a:pPr lvl="1"/>
            <a:r>
              <a:rPr lang="en-US" dirty="0" smtClean="0"/>
              <a:t>Fermi, </a:t>
            </a:r>
            <a:r>
              <a:rPr lang="en-US" dirty="0" err="1" smtClean="0"/>
              <a:t>Kepler</a:t>
            </a:r>
            <a:r>
              <a:rPr lang="en-US" dirty="0" smtClean="0"/>
              <a:t>, Maxwell</a:t>
            </a:r>
          </a:p>
          <a:p>
            <a:r>
              <a:rPr lang="en-US" dirty="0" smtClean="0"/>
              <a:t>Multiple Memory Types:</a:t>
            </a:r>
          </a:p>
          <a:p>
            <a:pPr lvl="1"/>
            <a:r>
              <a:rPr lang="en-US" dirty="0" smtClean="0"/>
              <a:t>Global, shared, constant, texture</a:t>
            </a:r>
          </a:p>
          <a:p>
            <a:r>
              <a:rPr lang="en-US" dirty="0" smtClean="0"/>
              <a:t>Memory Amount: </a:t>
            </a:r>
            <a:r>
              <a:rPr lang="en-US" sz="2000" dirty="0" smtClean="0"/>
              <a:t>Up to 12 GB</a:t>
            </a:r>
            <a:endParaRPr lang="en-US" dirty="0" smtClean="0"/>
          </a:p>
          <a:p>
            <a:r>
              <a:rPr lang="en-US" dirty="0" smtClean="0"/>
              <a:t>1000s of threads</a:t>
            </a:r>
          </a:p>
          <a:p>
            <a:pPr lvl="1"/>
            <a:r>
              <a:rPr lang="en-US" dirty="0" smtClean="0"/>
              <a:t>Grids, blocks, and warps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CPU/MIC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 err="1" smtClean="0"/>
              <a:t>Mulple</a:t>
            </a:r>
            <a:r>
              <a:rPr lang="en-US" dirty="0" smtClean="0"/>
              <a:t> ISAs:</a:t>
            </a:r>
          </a:p>
          <a:p>
            <a:pPr lvl="1"/>
            <a:r>
              <a:rPr lang="en-US" dirty="0" smtClean="0"/>
              <a:t>Vector unit widths: 2,4,8 / 16</a:t>
            </a:r>
          </a:p>
          <a:p>
            <a:r>
              <a:rPr lang="en-US" dirty="0" smtClean="0"/>
              <a:t>Single Memory Type</a:t>
            </a:r>
          </a:p>
          <a:p>
            <a:pPr lvl="1"/>
            <a:r>
              <a:rPr lang="en-US" dirty="0" smtClean="0"/>
              <a:t>Except when not (cache, HSM)</a:t>
            </a:r>
          </a:p>
          <a:p>
            <a:r>
              <a:rPr lang="en-US" dirty="0" smtClean="0"/>
              <a:t>Larger Memory Size</a:t>
            </a:r>
          </a:p>
          <a:p>
            <a:r>
              <a:rPr lang="en-US" dirty="0" smtClean="0"/>
              <a:t>Up to 60/260 threads</a:t>
            </a:r>
          </a:p>
          <a:p>
            <a:pPr lvl="1"/>
            <a:r>
              <a:rPr lang="en-US" dirty="0" smtClean="0"/>
              <a:t>No explicit organization</a:t>
            </a:r>
            <a:endParaRPr lang="en-US" dirty="0"/>
          </a:p>
        </p:txBody>
      </p:sp>
      <p:pic>
        <p:nvPicPr>
          <p:cNvPr id="7" name="Picture 6" descr="nvidia-k6000-2013-07-24-0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494" y="3974690"/>
            <a:ext cx="3173506" cy="1740310"/>
          </a:xfrm>
          <a:prstGeom prst="rect">
            <a:avLst/>
          </a:prstGeom>
        </p:spPr>
      </p:pic>
      <p:pic>
        <p:nvPicPr>
          <p:cNvPr id="8" name="Picture 7" descr="_423047_i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6983" y="4042169"/>
            <a:ext cx="1905000" cy="1633538"/>
          </a:xfrm>
          <a:prstGeom prst="rect">
            <a:avLst/>
          </a:prstGeom>
        </p:spPr>
      </p:pic>
      <p:pic>
        <p:nvPicPr>
          <p:cNvPr id="9" name="Picture 8" descr="Xeon_Phi_Active_Angl_Wht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1985" y="3924301"/>
            <a:ext cx="2692017" cy="1795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990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Performance Portability</a:t>
            </a:r>
            <a:endParaRPr lang="en-US" dirty="0"/>
          </a:p>
        </p:txBody>
      </p:sp>
      <p:grpSp>
        <p:nvGrpSpPr>
          <p:cNvPr id="39" name="Group 38"/>
          <p:cNvGrpSpPr/>
          <p:nvPr/>
        </p:nvGrpSpPr>
        <p:grpSpPr>
          <a:xfrm>
            <a:off x="38100" y="1481366"/>
            <a:ext cx="9067800" cy="2752271"/>
            <a:chOff x="0" y="2086429"/>
            <a:chExt cx="9067800" cy="2752271"/>
          </a:xfrm>
        </p:grpSpPr>
        <p:sp>
          <p:nvSpPr>
            <p:cNvPr id="3" name="Rectangle 2"/>
            <p:cNvSpPr/>
            <p:nvPr/>
          </p:nvSpPr>
          <p:spPr>
            <a:xfrm>
              <a:off x="1600200" y="2095500"/>
              <a:ext cx="1485900" cy="3429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r>
                <a:rPr lang="en-US" b="1" dirty="0" smtClean="0">
                  <a:ln w="12700">
                    <a:solidFill>
                      <a:srgbClr val="1F497D">
                        <a:satMod val="155000"/>
                      </a:srgbClr>
                    </a:solidFill>
                    <a:prstDash val="solid"/>
                  </a:ln>
                  <a:solidFill>
                    <a:srgbClr val="EEECE1">
                      <a:tint val="85000"/>
                      <a:satMod val="155000"/>
                    </a:srgbClr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  <a:latin typeface="Calibri"/>
                </a:rPr>
                <a:t>CPU</a:t>
              </a:r>
              <a:endParaRPr lang="en-US" b="1" dirty="0">
                <a:ln w="12700">
                  <a:solidFill>
                    <a:srgbClr val="1F497D">
                      <a:satMod val="155000"/>
                    </a:srgbClr>
                  </a:solidFill>
                  <a:prstDash val="solid"/>
                </a:ln>
                <a:solidFill>
                  <a:srgbClr val="EEECE1">
                    <a:tint val="85000"/>
                    <a:satMod val="155000"/>
                  </a:srgb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Calibri"/>
              </a:endParaRPr>
            </a:p>
          </p:txBody>
        </p:sp>
        <p:sp>
          <p:nvSpPr>
            <p:cNvPr id="4" name="Rectangle 3"/>
            <p:cNvSpPr/>
            <p:nvPr/>
          </p:nvSpPr>
          <p:spPr>
            <a:xfrm>
              <a:off x="3467100" y="2095500"/>
              <a:ext cx="1485900" cy="3429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r>
                <a:rPr lang="en-US" b="1" dirty="0" smtClean="0">
                  <a:ln w="12700">
                    <a:solidFill>
                      <a:srgbClr val="1F497D">
                        <a:satMod val="155000"/>
                      </a:srgbClr>
                    </a:solidFill>
                    <a:prstDash val="solid"/>
                  </a:ln>
                  <a:solidFill>
                    <a:srgbClr val="EEECE1">
                      <a:tint val="85000"/>
                      <a:satMod val="155000"/>
                    </a:srgbClr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  <a:latin typeface="Calibri"/>
                </a:rPr>
                <a:t>GPU</a:t>
              </a:r>
              <a:endParaRPr lang="en-US" b="1" dirty="0">
                <a:ln w="12700">
                  <a:solidFill>
                    <a:srgbClr val="1F497D">
                      <a:satMod val="155000"/>
                    </a:srgbClr>
                  </a:solidFill>
                  <a:prstDash val="solid"/>
                </a:ln>
                <a:solidFill>
                  <a:srgbClr val="EEECE1">
                    <a:tint val="85000"/>
                    <a:satMod val="155000"/>
                  </a:srgb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Calibri"/>
              </a:endParaRPr>
            </a:p>
          </p:txBody>
        </p:sp>
        <p:sp>
          <p:nvSpPr>
            <p:cNvPr id="5" name="Rectangle 4"/>
            <p:cNvSpPr/>
            <p:nvPr/>
          </p:nvSpPr>
          <p:spPr>
            <a:xfrm>
              <a:off x="5334000" y="2095500"/>
              <a:ext cx="1485900" cy="3429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r>
                <a:rPr lang="en-US" b="1" dirty="0" smtClean="0">
                  <a:ln w="12700">
                    <a:solidFill>
                      <a:srgbClr val="1F497D">
                        <a:satMod val="155000"/>
                      </a:srgbClr>
                    </a:solidFill>
                    <a:prstDash val="solid"/>
                  </a:ln>
                  <a:solidFill>
                    <a:srgbClr val="EEECE1">
                      <a:tint val="85000"/>
                      <a:satMod val="155000"/>
                    </a:srgbClr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  <a:latin typeface="Calibri"/>
                </a:rPr>
                <a:t>MIC</a:t>
              </a:r>
              <a:endParaRPr lang="en-US" b="1" dirty="0">
                <a:ln w="12700">
                  <a:solidFill>
                    <a:srgbClr val="1F497D">
                      <a:satMod val="155000"/>
                    </a:srgbClr>
                  </a:solidFill>
                  <a:prstDash val="solid"/>
                </a:ln>
                <a:solidFill>
                  <a:srgbClr val="EEECE1">
                    <a:tint val="85000"/>
                    <a:satMod val="155000"/>
                  </a:srgb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Calibri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1181100" y="4152900"/>
              <a:ext cx="1028700" cy="6858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r>
                <a:rPr lang="en-US" dirty="0" smtClean="0">
                  <a:solidFill>
                    <a:prstClr val="white"/>
                  </a:solidFill>
                  <a:latin typeface="Calibri"/>
                </a:rPr>
                <a:t>A</a:t>
              </a:r>
              <a:endParaRPr lang="en-US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2552700" y="4152900"/>
              <a:ext cx="1028700" cy="6858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r>
                <a:rPr lang="en-US" dirty="0" smtClean="0">
                  <a:solidFill>
                    <a:prstClr val="white"/>
                  </a:solidFill>
                  <a:latin typeface="Calibri"/>
                </a:rPr>
                <a:t>B</a:t>
              </a:r>
              <a:endParaRPr lang="en-US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3924300" y="4152900"/>
              <a:ext cx="1028700" cy="6858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r>
                <a:rPr lang="en-US" dirty="0" smtClean="0">
                  <a:solidFill>
                    <a:prstClr val="white"/>
                  </a:solidFill>
                  <a:latin typeface="Calibri"/>
                </a:rPr>
                <a:t>C</a:t>
              </a:r>
              <a:endParaRPr lang="en-US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5295900" y="4152900"/>
              <a:ext cx="1028700" cy="6858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r>
                <a:rPr lang="en-US" dirty="0" smtClean="0">
                  <a:solidFill>
                    <a:prstClr val="white"/>
                  </a:solidFill>
                  <a:latin typeface="Calibri"/>
                </a:rPr>
                <a:t>D</a:t>
              </a:r>
              <a:endParaRPr lang="en-US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6667500" y="4152900"/>
              <a:ext cx="1028700" cy="6858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r>
                <a:rPr lang="en-US" dirty="0" smtClean="0">
                  <a:solidFill>
                    <a:prstClr val="white"/>
                  </a:solidFill>
                  <a:latin typeface="Calibri"/>
                </a:rPr>
                <a:t>E</a:t>
              </a:r>
              <a:endParaRPr lang="en-US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8039100" y="4152900"/>
              <a:ext cx="1028700" cy="6858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r>
                <a:rPr lang="en-US" dirty="0" smtClean="0">
                  <a:solidFill>
                    <a:prstClr val="white"/>
                  </a:solidFill>
                  <a:latin typeface="Calibri"/>
                </a:rPr>
                <a:t>F</a:t>
              </a:r>
              <a:endParaRPr lang="en-US" dirty="0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12" name="Straight Connector 11"/>
            <p:cNvCxnSpPr>
              <a:stCxn id="3" idx="2"/>
              <a:endCxn id="6" idx="0"/>
            </p:cNvCxnSpPr>
            <p:nvPr/>
          </p:nvCxnSpPr>
          <p:spPr>
            <a:xfrm flipH="1">
              <a:off x="1695450" y="2438400"/>
              <a:ext cx="647700" cy="17145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>
              <a:stCxn id="3" idx="2"/>
              <a:endCxn id="7" idx="0"/>
            </p:cNvCxnSpPr>
            <p:nvPr/>
          </p:nvCxnSpPr>
          <p:spPr>
            <a:xfrm>
              <a:off x="2343150" y="2438400"/>
              <a:ext cx="723900" cy="17145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>
              <a:stCxn id="3" idx="2"/>
              <a:endCxn id="8" idx="0"/>
            </p:cNvCxnSpPr>
            <p:nvPr/>
          </p:nvCxnSpPr>
          <p:spPr>
            <a:xfrm>
              <a:off x="2343150" y="2438400"/>
              <a:ext cx="2095500" cy="17145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stCxn id="3" idx="2"/>
              <a:endCxn id="9" idx="0"/>
            </p:cNvCxnSpPr>
            <p:nvPr/>
          </p:nvCxnSpPr>
          <p:spPr>
            <a:xfrm>
              <a:off x="2343150" y="2438400"/>
              <a:ext cx="3467100" cy="17145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>
              <a:stCxn id="3" idx="2"/>
              <a:endCxn id="10" idx="0"/>
            </p:cNvCxnSpPr>
            <p:nvPr/>
          </p:nvCxnSpPr>
          <p:spPr>
            <a:xfrm>
              <a:off x="2343150" y="2438400"/>
              <a:ext cx="4838700" cy="17145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>
              <a:stCxn id="3" idx="2"/>
              <a:endCxn id="11" idx="0"/>
            </p:cNvCxnSpPr>
            <p:nvPr/>
          </p:nvCxnSpPr>
          <p:spPr>
            <a:xfrm>
              <a:off x="2343150" y="2438400"/>
              <a:ext cx="6210300" cy="17145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stCxn id="4" idx="2"/>
              <a:endCxn id="6" idx="0"/>
            </p:cNvCxnSpPr>
            <p:nvPr/>
          </p:nvCxnSpPr>
          <p:spPr>
            <a:xfrm flipH="1">
              <a:off x="1695450" y="2438400"/>
              <a:ext cx="2514600" cy="17145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>
              <a:stCxn id="4" idx="2"/>
              <a:endCxn id="7" idx="0"/>
            </p:cNvCxnSpPr>
            <p:nvPr/>
          </p:nvCxnSpPr>
          <p:spPr>
            <a:xfrm flipH="1">
              <a:off x="3067050" y="2438400"/>
              <a:ext cx="1143000" cy="17145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>
              <a:stCxn id="4" idx="2"/>
              <a:endCxn id="8" idx="0"/>
            </p:cNvCxnSpPr>
            <p:nvPr/>
          </p:nvCxnSpPr>
          <p:spPr>
            <a:xfrm>
              <a:off x="4210050" y="2438400"/>
              <a:ext cx="228600" cy="17145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4" idx="2"/>
              <a:endCxn id="9" idx="0"/>
            </p:cNvCxnSpPr>
            <p:nvPr/>
          </p:nvCxnSpPr>
          <p:spPr>
            <a:xfrm>
              <a:off x="4210050" y="2438400"/>
              <a:ext cx="1600200" cy="17145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stCxn id="4" idx="2"/>
              <a:endCxn id="11" idx="0"/>
            </p:cNvCxnSpPr>
            <p:nvPr/>
          </p:nvCxnSpPr>
          <p:spPr>
            <a:xfrm>
              <a:off x="4210050" y="2438400"/>
              <a:ext cx="4343400" cy="17145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4" idx="2"/>
              <a:endCxn id="10" idx="0"/>
            </p:cNvCxnSpPr>
            <p:nvPr/>
          </p:nvCxnSpPr>
          <p:spPr>
            <a:xfrm>
              <a:off x="4210050" y="2438400"/>
              <a:ext cx="2971800" cy="17145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5" idx="2"/>
              <a:endCxn id="11" idx="0"/>
            </p:cNvCxnSpPr>
            <p:nvPr/>
          </p:nvCxnSpPr>
          <p:spPr>
            <a:xfrm>
              <a:off x="6076950" y="2438400"/>
              <a:ext cx="2476500" cy="17145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5" idx="2"/>
              <a:endCxn id="10" idx="0"/>
            </p:cNvCxnSpPr>
            <p:nvPr/>
          </p:nvCxnSpPr>
          <p:spPr>
            <a:xfrm>
              <a:off x="6076950" y="2438400"/>
              <a:ext cx="1104900" cy="17145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>
              <a:stCxn id="5" idx="2"/>
              <a:endCxn id="9" idx="0"/>
            </p:cNvCxnSpPr>
            <p:nvPr/>
          </p:nvCxnSpPr>
          <p:spPr>
            <a:xfrm flipH="1">
              <a:off x="5810250" y="2438400"/>
              <a:ext cx="266700" cy="17145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stCxn id="5" idx="2"/>
              <a:endCxn id="8" idx="0"/>
            </p:cNvCxnSpPr>
            <p:nvPr/>
          </p:nvCxnSpPr>
          <p:spPr>
            <a:xfrm flipH="1">
              <a:off x="4438650" y="2438400"/>
              <a:ext cx="1638300" cy="17145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5" idx="2"/>
              <a:endCxn id="7" idx="0"/>
            </p:cNvCxnSpPr>
            <p:nvPr/>
          </p:nvCxnSpPr>
          <p:spPr>
            <a:xfrm flipH="1">
              <a:off x="3067050" y="2438400"/>
              <a:ext cx="3009900" cy="17145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>
              <a:stCxn id="5" idx="2"/>
              <a:endCxn id="6" idx="0"/>
            </p:cNvCxnSpPr>
            <p:nvPr/>
          </p:nvCxnSpPr>
          <p:spPr>
            <a:xfrm flipH="1">
              <a:off x="1695450" y="2438400"/>
              <a:ext cx="4381500" cy="17145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/>
            <p:cNvSpPr txBox="1"/>
            <p:nvPr/>
          </p:nvSpPr>
          <p:spPr>
            <a:xfrm>
              <a:off x="2775" y="4367615"/>
              <a:ext cx="1447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en-US" dirty="0" smtClean="0">
                  <a:latin typeface="Calibri"/>
                </a:rPr>
                <a:t>Algorithm</a:t>
              </a:r>
              <a:endParaRPr lang="en-US" dirty="0">
                <a:latin typeface="Calibri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0" y="2086429"/>
              <a:ext cx="1600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en-US" dirty="0" smtClean="0">
                  <a:latin typeface="Calibri"/>
                </a:rPr>
                <a:t>Architecture</a:t>
              </a:r>
              <a:endParaRPr lang="en-US" dirty="0">
                <a:latin typeface="Calibri"/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7200900" y="2104709"/>
              <a:ext cx="1485900" cy="3429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r>
                <a:rPr lang="en-US" b="1" dirty="0" smtClean="0">
                  <a:ln w="12700">
                    <a:solidFill>
                      <a:srgbClr val="1F497D">
                        <a:satMod val="155000"/>
                      </a:srgbClr>
                    </a:solidFill>
                    <a:prstDash val="solid"/>
                  </a:ln>
                  <a:solidFill>
                    <a:srgbClr val="EEECE1">
                      <a:tint val="85000"/>
                      <a:satMod val="155000"/>
                    </a:srgbClr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  <a:latin typeface="Calibri"/>
                </a:rPr>
                <a:t>???</a:t>
              </a:r>
              <a:endParaRPr lang="en-US" b="1" dirty="0">
                <a:ln w="12700">
                  <a:solidFill>
                    <a:srgbClr val="1F497D">
                      <a:satMod val="155000"/>
                    </a:srgbClr>
                  </a:solidFill>
                  <a:prstDash val="solid"/>
                </a:ln>
                <a:solidFill>
                  <a:srgbClr val="EEECE1">
                    <a:tint val="85000"/>
                    <a:satMod val="155000"/>
                  </a:srgb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Calibri"/>
              </a:endParaRPr>
            </a:p>
          </p:txBody>
        </p:sp>
        <p:cxnSp>
          <p:nvCxnSpPr>
            <p:cNvPr id="33" name="Straight Connector 32"/>
            <p:cNvCxnSpPr>
              <a:stCxn id="32" idx="2"/>
              <a:endCxn id="6" idx="0"/>
            </p:cNvCxnSpPr>
            <p:nvPr/>
          </p:nvCxnSpPr>
          <p:spPr>
            <a:xfrm flipH="1">
              <a:off x="1695450" y="2447609"/>
              <a:ext cx="6248400" cy="170529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>
              <a:stCxn id="32" idx="2"/>
              <a:endCxn id="7" idx="0"/>
            </p:cNvCxnSpPr>
            <p:nvPr/>
          </p:nvCxnSpPr>
          <p:spPr>
            <a:xfrm flipH="1">
              <a:off x="3067050" y="2447609"/>
              <a:ext cx="4876800" cy="170529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stCxn id="32" idx="2"/>
              <a:endCxn id="8" idx="0"/>
            </p:cNvCxnSpPr>
            <p:nvPr/>
          </p:nvCxnSpPr>
          <p:spPr>
            <a:xfrm flipH="1">
              <a:off x="4438650" y="2447609"/>
              <a:ext cx="3505200" cy="170529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>
              <a:stCxn id="32" idx="2"/>
              <a:endCxn id="9" idx="0"/>
            </p:cNvCxnSpPr>
            <p:nvPr/>
          </p:nvCxnSpPr>
          <p:spPr>
            <a:xfrm flipH="1">
              <a:off x="5810250" y="2447609"/>
              <a:ext cx="2133600" cy="170529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>
              <a:stCxn id="32" idx="2"/>
              <a:endCxn id="10" idx="0"/>
            </p:cNvCxnSpPr>
            <p:nvPr/>
          </p:nvCxnSpPr>
          <p:spPr>
            <a:xfrm flipH="1">
              <a:off x="7181850" y="2447609"/>
              <a:ext cx="762000" cy="170529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stCxn id="32" idx="2"/>
              <a:endCxn id="11" idx="0"/>
            </p:cNvCxnSpPr>
            <p:nvPr/>
          </p:nvCxnSpPr>
          <p:spPr>
            <a:xfrm>
              <a:off x="7943850" y="2447609"/>
              <a:ext cx="609600" cy="170529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33253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Performance Portability</a:t>
            </a:r>
            <a:endParaRPr lang="en-US" dirty="0"/>
          </a:p>
        </p:txBody>
      </p:sp>
      <p:grpSp>
        <p:nvGrpSpPr>
          <p:cNvPr id="26" name="Group 25"/>
          <p:cNvGrpSpPr/>
          <p:nvPr/>
        </p:nvGrpSpPr>
        <p:grpSpPr>
          <a:xfrm>
            <a:off x="38100" y="1481366"/>
            <a:ext cx="9067800" cy="2752271"/>
            <a:chOff x="0" y="3193546"/>
            <a:chExt cx="9067800" cy="2752271"/>
          </a:xfrm>
        </p:grpSpPr>
        <p:sp>
          <p:nvSpPr>
            <p:cNvPr id="3" name="Rectangle 2"/>
            <p:cNvSpPr/>
            <p:nvPr/>
          </p:nvSpPr>
          <p:spPr>
            <a:xfrm>
              <a:off x="1600200" y="3202617"/>
              <a:ext cx="1485900" cy="3429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r>
                <a:rPr lang="en-US" b="1" dirty="0" smtClean="0">
                  <a:ln w="12700">
                    <a:solidFill>
                      <a:srgbClr val="1F497D">
                        <a:satMod val="155000"/>
                      </a:srgbClr>
                    </a:solidFill>
                    <a:prstDash val="solid"/>
                  </a:ln>
                  <a:solidFill>
                    <a:srgbClr val="EEECE1">
                      <a:tint val="85000"/>
                      <a:satMod val="155000"/>
                    </a:srgbClr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  <a:latin typeface="Calibri"/>
                </a:rPr>
                <a:t>CPU</a:t>
              </a:r>
              <a:endParaRPr lang="en-US" b="1" dirty="0">
                <a:ln w="12700">
                  <a:solidFill>
                    <a:srgbClr val="1F497D">
                      <a:satMod val="155000"/>
                    </a:srgbClr>
                  </a:solidFill>
                  <a:prstDash val="solid"/>
                </a:ln>
                <a:solidFill>
                  <a:srgbClr val="EEECE1">
                    <a:tint val="85000"/>
                    <a:satMod val="155000"/>
                  </a:srgb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Calibri"/>
              </a:endParaRPr>
            </a:p>
          </p:txBody>
        </p:sp>
        <p:sp>
          <p:nvSpPr>
            <p:cNvPr id="4" name="Rectangle 3"/>
            <p:cNvSpPr/>
            <p:nvPr/>
          </p:nvSpPr>
          <p:spPr>
            <a:xfrm>
              <a:off x="3467100" y="3202617"/>
              <a:ext cx="1485900" cy="3429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r>
                <a:rPr lang="en-US" b="1" dirty="0" smtClean="0">
                  <a:ln w="12700">
                    <a:solidFill>
                      <a:srgbClr val="1F497D">
                        <a:satMod val="155000"/>
                      </a:srgbClr>
                    </a:solidFill>
                    <a:prstDash val="solid"/>
                  </a:ln>
                  <a:solidFill>
                    <a:srgbClr val="EEECE1">
                      <a:tint val="85000"/>
                      <a:satMod val="155000"/>
                    </a:srgbClr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  <a:latin typeface="Calibri"/>
                </a:rPr>
                <a:t>GPU</a:t>
              </a:r>
              <a:endParaRPr lang="en-US" b="1" dirty="0">
                <a:ln w="12700">
                  <a:solidFill>
                    <a:srgbClr val="1F497D">
                      <a:satMod val="155000"/>
                    </a:srgbClr>
                  </a:solidFill>
                  <a:prstDash val="solid"/>
                </a:ln>
                <a:solidFill>
                  <a:srgbClr val="EEECE1">
                    <a:tint val="85000"/>
                    <a:satMod val="155000"/>
                  </a:srgb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Calibri"/>
              </a:endParaRPr>
            </a:p>
          </p:txBody>
        </p:sp>
        <p:sp>
          <p:nvSpPr>
            <p:cNvPr id="5" name="Rectangle 4"/>
            <p:cNvSpPr/>
            <p:nvPr/>
          </p:nvSpPr>
          <p:spPr>
            <a:xfrm>
              <a:off x="5334000" y="3202617"/>
              <a:ext cx="1485900" cy="3429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r>
                <a:rPr lang="en-US" b="1" dirty="0" smtClean="0">
                  <a:ln w="12700">
                    <a:solidFill>
                      <a:srgbClr val="1F497D">
                        <a:satMod val="155000"/>
                      </a:srgbClr>
                    </a:solidFill>
                    <a:prstDash val="solid"/>
                  </a:ln>
                  <a:solidFill>
                    <a:srgbClr val="EEECE1">
                      <a:tint val="85000"/>
                      <a:satMod val="155000"/>
                    </a:srgbClr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  <a:latin typeface="Calibri"/>
                </a:rPr>
                <a:t>MIC</a:t>
              </a:r>
              <a:endParaRPr lang="en-US" b="1" dirty="0">
                <a:ln w="12700">
                  <a:solidFill>
                    <a:srgbClr val="1F497D">
                      <a:satMod val="155000"/>
                    </a:srgbClr>
                  </a:solidFill>
                  <a:prstDash val="solid"/>
                </a:ln>
                <a:solidFill>
                  <a:srgbClr val="EEECE1">
                    <a:tint val="85000"/>
                    <a:satMod val="155000"/>
                  </a:srgb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Calibri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1181100" y="5260017"/>
              <a:ext cx="1028700" cy="6858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r>
                <a:rPr lang="en-US" dirty="0" smtClean="0">
                  <a:solidFill>
                    <a:prstClr val="white"/>
                  </a:solidFill>
                  <a:latin typeface="Calibri"/>
                </a:rPr>
                <a:t>A</a:t>
              </a:r>
              <a:endParaRPr lang="en-US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2552700" y="5260017"/>
              <a:ext cx="1028700" cy="6858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r>
                <a:rPr lang="en-US" dirty="0" smtClean="0">
                  <a:solidFill>
                    <a:prstClr val="white"/>
                  </a:solidFill>
                  <a:latin typeface="Calibri"/>
                </a:rPr>
                <a:t>B</a:t>
              </a:r>
              <a:endParaRPr lang="en-US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3924300" y="5260017"/>
              <a:ext cx="1028700" cy="6858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r>
                <a:rPr lang="en-US" dirty="0" smtClean="0">
                  <a:solidFill>
                    <a:prstClr val="white"/>
                  </a:solidFill>
                  <a:latin typeface="Calibri"/>
                </a:rPr>
                <a:t>C</a:t>
              </a:r>
              <a:endParaRPr lang="en-US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5295900" y="5260017"/>
              <a:ext cx="1028700" cy="6858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r>
                <a:rPr lang="en-US" dirty="0" smtClean="0">
                  <a:solidFill>
                    <a:prstClr val="white"/>
                  </a:solidFill>
                  <a:latin typeface="Calibri"/>
                </a:rPr>
                <a:t>D</a:t>
              </a:r>
              <a:endParaRPr lang="en-US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6667500" y="5260017"/>
              <a:ext cx="1028700" cy="6858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r>
                <a:rPr lang="en-US" dirty="0" smtClean="0">
                  <a:solidFill>
                    <a:prstClr val="white"/>
                  </a:solidFill>
                  <a:latin typeface="Calibri"/>
                </a:rPr>
                <a:t>E</a:t>
              </a:r>
              <a:endParaRPr lang="en-US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8039100" y="5260017"/>
              <a:ext cx="1028700" cy="6858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r>
                <a:rPr lang="en-US" dirty="0" smtClean="0">
                  <a:solidFill>
                    <a:prstClr val="white"/>
                  </a:solidFill>
                  <a:latin typeface="Calibri"/>
                </a:rPr>
                <a:t>F</a:t>
              </a:r>
              <a:endParaRPr lang="en-US" dirty="0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12" name="Straight Connector 11"/>
            <p:cNvCxnSpPr>
              <a:stCxn id="3" idx="2"/>
              <a:endCxn id="25" idx="0"/>
            </p:cNvCxnSpPr>
            <p:nvPr/>
          </p:nvCxnSpPr>
          <p:spPr>
            <a:xfrm>
              <a:off x="2343150" y="3545517"/>
              <a:ext cx="2781300" cy="52877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>
              <a:stCxn id="4" idx="2"/>
              <a:endCxn id="25" idx="0"/>
            </p:cNvCxnSpPr>
            <p:nvPr/>
          </p:nvCxnSpPr>
          <p:spPr>
            <a:xfrm>
              <a:off x="4210050" y="3545517"/>
              <a:ext cx="914400" cy="52877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>
              <a:stCxn id="25" idx="2"/>
              <a:endCxn id="11" idx="0"/>
            </p:cNvCxnSpPr>
            <p:nvPr/>
          </p:nvCxnSpPr>
          <p:spPr>
            <a:xfrm>
              <a:off x="5124450" y="4760090"/>
              <a:ext cx="3429000" cy="49992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stCxn id="5" idx="2"/>
              <a:endCxn id="25" idx="0"/>
            </p:cNvCxnSpPr>
            <p:nvPr/>
          </p:nvCxnSpPr>
          <p:spPr>
            <a:xfrm flipH="1">
              <a:off x="5124450" y="3545517"/>
              <a:ext cx="952500" cy="52877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2775" y="5474732"/>
              <a:ext cx="1447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en-US" dirty="0" smtClean="0">
                  <a:latin typeface="Calibri"/>
                </a:rPr>
                <a:t>Algorithm</a:t>
              </a:r>
              <a:endParaRPr lang="en-US" dirty="0">
                <a:latin typeface="Calibri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0" y="3193546"/>
              <a:ext cx="1600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en-US" dirty="0" smtClean="0">
                  <a:latin typeface="Calibri"/>
                </a:rPr>
                <a:t>Backend</a:t>
              </a:r>
              <a:endParaRPr lang="en-US" dirty="0">
                <a:latin typeface="Calibri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7200900" y="3211826"/>
              <a:ext cx="1485900" cy="3429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r>
                <a:rPr lang="en-US" b="1" dirty="0" smtClean="0">
                  <a:ln w="12700">
                    <a:solidFill>
                      <a:srgbClr val="1F497D">
                        <a:satMod val="155000"/>
                      </a:srgbClr>
                    </a:solidFill>
                    <a:prstDash val="solid"/>
                  </a:ln>
                  <a:solidFill>
                    <a:srgbClr val="EEECE1">
                      <a:tint val="85000"/>
                      <a:satMod val="155000"/>
                    </a:srgbClr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  <a:latin typeface="Calibri"/>
                </a:rPr>
                <a:t>???</a:t>
              </a:r>
              <a:endParaRPr lang="en-US" b="1" dirty="0">
                <a:ln w="12700">
                  <a:solidFill>
                    <a:srgbClr val="1F497D">
                      <a:satMod val="155000"/>
                    </a:srgbClr>
                  </a:solidFill>
                  <a:prstDash val="solid"/>
                </a:ln>
                <a:solidFill>
                  <a:srgbClr val="EEECE1">
                    <a:tint val="85000"/>
                    <a:satMod val="155000"/>
                  </a:srgb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Calibri"/>
              </a:endParaRPr>
            </a:p>
          </p:txBody>
        </p:sp>
        <p:cxnSp>
          <p:nvCxnSpPr>
            <p:cNvPr id="19" name="Straight Connector 18"/>
            <p:cNvCxnSpPr>
              <a:stCxn id="25" idx="2"/>
              <a:endCxn id="6" idx="0"/>
            </p:cNvCxnSpPr>
            <p:nvPr/>
          </p:nvCxnSpPr>
          <p:spPr>
            <a:xfrm flipH="1">
              <a:off x="1695450" y="4760090"/>
              <a:ext cx="3429000" cy="49992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>
              <a:stCxn id="25" idx="2"/>
              <a:endCxn id="7" idx="0"/>
            </p:cNvCxnSpPr>
            <p:nvPr/>
          </p:nvCxnSpPr>
          <p:spPr>
            <a:xfrm flipH="1">
              <a:off x="3067050" y="4760090"/>
              <a:ext cx="2057400" cy="49992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25" idx="2"/>
              <a:endCxn id="8" idx="0"/>
            </p:cNvCxnSpPr>
            <p:nvPr/>
          </p:nvCxnSpPr>
          <p:spPr>
            <a:xfrm flipH="1">
              <a:off x="4438650" y="4760090"/>
              <a:ext cx="685800" cy="49992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stCxn id="25" idx="2"/>
              <a:endCxn id="9" idx="0"/>
            </p:cNvCxnSpPr>
            <p:nvPr/>
          </p:nvCxnSpPr>
          <p:spPr>
            <a:xfrm>
              <a:off x="5124450" y="4760090"/>
              <a:ext cx="685800" cy="49992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25" idx="2"/>
              <a:endCxn id="10" idx="0"/>
            </p:cNvCxnSpPr>
            <p:nvPr/>
          </p:nvCxnSpPr>
          <p:spPr>
            <a:xfrm>
              <a:off x="5124450" y="4760090"/>
              <a:ext cx="2057400" cy="49992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18" idx="2"/>
              <a:endCxn id="25" idx="0"/>
            </p:cNvCxnSpPr>
            <p:nvPr/>
          </p:nvCxnSpPr>
          <p:spPr>
            <a:xfrm flipH="1">
              <a:off x="5124450" y="3554726"/>
              <a:ext cx="2819400" cy="51956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 24"/>
            <p:cNvSpPr>
              <a:spLocks noChangeAspect="1"/>
            </p:cNvSpPr>
            <p:nvPr/>
          </p:nvSpPr>
          <p:spPr>
            <a:xfrm>
              <a:off x="4438650" y="4074290"/>
              <a:ext cx="1371600" cy="6858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r>
                <a:rPr lang="en-US" dirty="0" smtClean="0">
                  <a:solidFill>
                    <a:prstClr val="white"/>
                  </a:solidFill>
                  <a:latin typeface="Calibri"/>
                </a:rPr>
                <a:t>VTK-m</a:t>
              </a:r>
              <a:endParaRPr lang="en-US" dirty="0">
                <a:solidFill>
                  <a:prstClr val="white"/>
                </a:solidFill>
                <a:latin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59996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VTK-m Framework</a:t>
            </a:r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419314" y="838200"/>
            <a:ext cx="8229600" cy="4876800"/>
            <a:chOff x="419314" y="1150512"/>
            <a:chExt cx="8229600" cy="4876800"/>
          </a:xfrm>
        </p:grpSpPr>
        <p:sp>
          <p:nvSpPr>
            <p:cNvPr id="3" name="Rounded Rectangle 2"/>
            <p:cNvSpPr/>
            <p:nvPr/>
          </p:nvSpPr>
          <p:spPr bwMode="auto">
            <a:xfrm>
              <a:off x="5181600" y="1302912"/>
              <a:ext cx="2248114" cy="4648200"/>
            </a:xfrm>
            <a:prstGeom prst="roundRect">
              <a:avLst/>
            </a:prstGeom>
            <a:solidFill>
              <a:schemeClr val="accent5"/>
            </a:solidFill>
            <a:ln w="12700" cap="flat" cmpd="sng" algn="ctr">
              <a:solidFill>
                <a:schemeClr val="accent5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/>
                  <a:cs typeface="Calibri"/>
                </a:rPr>
                <a:t>Execution Environment</a:t>
              </a:r>
            </a:p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600" dirty="0">
                <a:latin typeface="Calibri"/>
                <a:cs typeface="Calibri"/>
              </a:endParaRPr>
            </a:p>
            <a:p>
              <a:pPr marL="0" marR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600" dirty="0" smtClean="0">
                  <a:latin typeface="Calibri"/>
                  <a:cs typeface="Calibri"/>
                </a:rPr>
                <a:t>Cell Operations</a:t>
              </a:r>
            </a:p>
            <a:p>
              <a:pPr marL="0" marR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/>
                  <a:cs typeface="Calibri"/>
                </a:rPr>
                <a:t>Field</a:t>
              </a:r>
              <a:r>
                <a:rPr kumimoji="0" lang="en-US" sz="1600" b="0" i="0" u="none" strike="noStrike" cap="none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/>
                  <a:cs typeface="Calibri"/>
                </a:rPr>
                <a:t> Operations</a:t>
              </a:r>
            </a:p>
            <a:p>
              <a:pPr marL="0" marR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600" dirty="0" smtClean="0">
                  <a:latin typeface="Calibri"/>
                  <a:cs typeface="Calibri"/>
                </a:rPr>
                <a:t>Basic Math</a:t>
              </a:r>
            </a:p>
            <a:p>
              <a:pPr marL="0" marR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/>
                  <a:cs typeface="Calibri"/>
                </a:rPr>
                <a:t>Make Cells</a:t>
              </a: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/>
                <a:cs typeface="Calibri"/>
              </a:endParaRPr>
            </a:p>
          </p:txBody>
        </p:sp>
        <p:sp>
          <p:nvSpPr>
            <p:cNvPr id="4" name="Rounded Rectangle 3"/>
            <p:cNvSpPr/>
            <p:nvPr/>
          </p:nvSpPr>
          <p:spPr bwMode="auto">
            <a:xfrm>
              <a:off x="2552914" y="1302912"/>
              <a:ext cx="2247686" cy="4648200"/>
            </a:xfrm>
            <a:prstGeom prst="roundRect">
              <a:avLst/>
            </a:prstGeom>
            <a:solidFill>
              <a:schemeClr val="accent5"/>
            </a:solidFill>
            <a:ln w="12700" cap="flat" cmpd="sng" algn="ctr">
              <a:solidFill>
                <a:schemeClr val="accent5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/>
                  <a:cs typeface="Calibri"/>
                </a:rPr>
                <a:t>Control Environment</a:t>
              </a:r>
            </a:p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600" dirty="0">
                <a:latin typeface="Calibri"/>
                <a:cs typeface="Calibri"/>
              </a:endParaRPr>
            </a:p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/>
                  <a:cs typeface="Calibri"/>
                </a:rPr>
                <a:t>Grid Topology</a:t>
              </a:r>
            </a:p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600" dirty="0" smtClean="0">
                  <a:latin typeface="Calibri"/>
                  <a:cs typeface="Calibri"/>
                </a:rPr>
                <a:t>Array Handle</a:t>
              </a:r>
            </a:p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/>
                  <a:cs typeface="Calibri"/>
                </a:rPr>
                <a:t>Invoke</a:t>
              </a:r>
            </a:p>
          </p:txBody>
        </p:sp>
        <p:sp>
          <p:nvSpPr>
            <p:cNvPr id="5" name="Rounded Rectangle 4"/>
            <p:cNvSpPr/>
            <p:nvPr/>
          </p:nvSpPr>
          <p:spPr bwMode="auto">
            <a:xfrm>
              <a:off x="4324564" y="2369712"/>
              <a:ext cx="1333500" cy="2514600"/>
            </a:xfrm>
            <a:prstGeom prst="roundRect">
              <a:avLst/>
            </a:prstGeom>
            <a:solidFill>
              <a:srgbClr val="008040"/>
            </a:solidFill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/>
                  <a:cs typeface="Calibri"/>
                </a:rPr>
                <a:t>Device Adapter</a:t>
              </a:r>
            </a:p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600" dirty="0" smtClean="0">
                  <a:latin typeface="Calibri"/>
                  <a:cs typeface="Calibri"/>
                </a:rPr>
                <a:t>Allocate</a:t>
              </a:r>
            </a:p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600" dirty="0" smtClean="0">
                  <a:latin typeface="Calibri"/>
                  <a:cs typeface="Calibri"/>
                </a:rPr>
                <a:t>Transfer</a:t>
              </a:r>
            </a:p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/>
                  <a:cs typeface="Calibri"/>
                </a:rPr>
                <a:t>Schedule</a:t>
              </a:r>
            </a:p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600" dirty="0" smtClean="0">
                  <a:latin typeface="Calibri"/>
                  <a:cs typeface="Calibri"/>
                </a:rPr>
                <a:t>Sort</a:t>
              </a:r>
            </a:p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/>
                  <a:cs typeface="Calibri"/>
                </a:rPr>
                <a:t>…</a:t>
              </a: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/>
                <a:cs typeface="Calibri"/>
              </a:endParaRPr>
            </a:p>
          </p:txBody>
        </p:sp>
        <p:sp>
          <p:nvSpPr>
            <p:cNvPr id="6" name="Rectangle 5"/>
            <p:cNvSpPr/>
            <p:nvPr/>
          </p:nvSpPr>
          <p:spPr bwMode="auto">
            <a:xfrm>
              <a:off x="8115514" y="2484012"/>
              <a:ext cx="533400" cy="2209800"/>
            </a:xfrm>
            <a:prstGeom prst="rect">
              <a:avLst/>
            </a:prstGeom>
            <a:solidFill>
              <a:schemeClr val="accent1"/>
            </a:solidFill>
            <a:ln w="12700" cap="flat" cmpd="sng" algn="ctr">
              <a:solidFill>
                <a:schemeClr val="accent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vert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/>
                  <a:cs typeface="Calibri"/>
                </a:rPr>
                <a:t>Worklet</a:t>
              </a: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/>
                <a:cs typeface="Calibri"/>
              </a:endParaRP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419314" y="1150512"/>
              <a:ext cx="2133600" cy="1371600"/>
              <a:chOff x="0" y="990600"/>
              <a:chExt cx="2133600" cy="1371600"/>
            </a:xfrm>
          </p:grpSpPr>
          <p:pic>
            <p:nvPicPr>
              <p:cNvPr id="8" name="Picture 7" descr="Capture.png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0" y="990600"/>
                <a:ext cx="1667510" cy="1371600"/>
              </a:xfrm>
              <a:prstGeom prst="rect">
                <a:avLst/>
              </a:prstGeom>
            </p:spPr>
          </p:pic>
          <p:cxnSp>
            <p:nvCxnSpPr>
              <p:cNvPr id="9" name="Straight Arrow Connector 8"/>
              <p:cNvCxnSpPr/>
              <p:nvPr/>
            </p:nvCxnSpPr>
            <p:spPr bwMode="auto">
              <a:xfrm>
                <a:off x="1524000" y="1676400"/>
                <a:ext cx="609600" cy="0"/>
              </a:xfrm>
              <a:prstGeom prst="straightConnector1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arrow"/>
              </a:ln>
              <a:effectLst/>
            </p:spPr>
          </p:cxnSp>
        </p:grpSp>
        <p:grpSp>
          <p:nvGrpSpPr>
            <p:cNvPr id="10" name="Group 9"/>
            <p:cNvGrpSpPr/>
            <p:nvPr/>
          </p:nvGrpSpPr>
          <p:grpSpPr>
            <a:xfrm>
              <a:off x="419314" y="4655712"/>
              <a:ext cx="2133600" cy="1371600"/>
              <a:chOff x="0" y="4495800"/>
              <a:chExt cx="2133600" cy="1371600"/>
            </a:xfrm>
          </p:grpSpPr>
          <p:pic>
            <p:nvPicPr>
              <p:cNvPr id="11" name="Picture 10" descr="Clip.png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4495800"/>
                <a:ext cx="1731645" cy="1371600"/>
              </a:xfrm>
              <a:prstGeom prst="rect">
                <a:avLst/>
              </a:prstGeom>
            </p:spPr>
          </p:pic>
          <p:cxnSp>
            <p:nvCxnSpPr>
              <p:cNvPr id="12" name="Straight Arrow Connector 11"/>
              <p:cNvCxnSpPr/>
              <p:nvPr/>
            </p:nvCxnSpPr>
            <p:spPr bwMode="auto">
              <a:xfrm flipH="1">
                <a:off x="1524000" y="5181600"/>
                <a:ext cx="609600" cy="0"/>
              </a:xfrm>
              <a:prstGeom prst="straightConnector1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arrow"/>
              </a:ln>
              <a:effectLst/>
            </p:spPr>
          </p:cxnSp>
        </p:grpSp>
        <p:cxnSp>
          <p:nvCxnSpPr>
            <p:cNvPr id="13" name="Elbow Connector 12"/>
            <p:cNvCxnSpPr>
              <a:endCxn id="6" idx="0"/>
            </p:cNvCxnSpPr>
            <p:nvPr/>
          </p:nvCxnSpPr>
          <p:spPr bwMode="auto">
            <a:xfrm>
              <a:off x="7429714" y="1836312"/>
              <a:ext cx="952500" cy="647700"/>
            </a:xfrm>
            <a:prstGeom prst="bentConnector2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14" name="Elbow Connector 13"/>
            <p:cNvCxnSpPr>
              <a:stCxn id="6" idx="2"/>
            </p:cNvCxnSpPr>
            <p:nvPr/>
          </p:nvCxnSpPr>
          <p:spPr bwMode="auto">
            <a:xfrm rot="5400000">
              <a:off x="7582114" y="4541412"/>
              <a:ext cx="647700" cy="952500"/>
            </a:xfrm>
            <a:prstGeom prst="bentConnector2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pic>
          <p:nvPicPr>
            <p:cNvPr id="15" name="Picture 14" descr="Capture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429714" y="1536345"/>
              <a:ext cx="292467" cy="30175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26052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/>
          <p:cNvGrpSpPr/>
          <p:nvPr/>
        </p:nvGrpSpPr>
        <p:grpSpPr>
          <a:xfrm>
            <a:off x="1113904" y="1"/>
            <a:ext cx="1819847" cy="5789831"/>
            <a:chOff x="1113902" y="0"/>
            <a:chExt cx="1819847" cy="5789831"/>
          </a:xfrm>
        </p:grpSpPr>
        <p:pic>
          <p:nvPicPr>
            <p:cNvPr id="14" name="Picture 13" descr="MC_CUDA_SDK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3902" y="0"/>
              <a:ext cx="874522" cy="5657850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>
              <a:off x="1782134" y="5143500"/>
              <a:ext cx="115161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CUDA SDK</a:t>
              </a:r>
            </a:p>
            <a:p>
              <a:r>
                <a:rPr lang="en-US" dirty="0" smtClean="0"/>
                <a:t>561 Lines</a:t>
              </a:r>
              <a:endParaRPr lang="en-US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4047651" y="1"/>
            <a:ext cx="1320096" cy="5419421"/>
            <a:chOff x="4047651" y="0"/>
            <a:chExt cx="1320096" cy="5419421"/>
          </a:xfrm>
        </p:grpSpPr>
        <p:pic>
          <p:nvPicPr>
            <p:cNvPr id="15" name="Picture 14" descr="MC_PISTON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47651" y="0"/>
              <a:ext cx="1131570" cy="5096256"/>
            </a:xfrm>
            <a:prstGeom prst="rect">
              <a:avLst/>
            </a:prstGeom>
          </p:spPr>
        </p:pic>
        <p:sp>
          <p:nvSpPr>
            <p:cNvPr id="25" name="TextBox 24"/>
            <p:cNvSpPr txBox="1"/>
            <p:nvPr/>
          </p:nvSpPr>
          <p:spPr>
            <a:xfrm>
              <a:off x="4298223" y="4773090"/>
              <a:ext cx="106952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PISTON</a:t>
              </a:r>
            </a:p>
            <a:p>
              <a:r>
                <a:rPr lang="en-US" dirty="0" smtClean="0"/>
                <a:t>505 Lines</a:t>
              </a:r>
              <a:endParaRPr lang="en-US" dirty="0"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6481651" y="1"/>
            <a:ext cx="1548449" cy="3199031"/>
            <a:chOff x="6481649" y="0"/>
            <a:chExt cx="1548449" cy="3199031"/>
          </a:xfrm>
        </p:grpSpPr>
        <p:pic>
          <p:nvPicPr>
            <p:cNvPr id="16" name="Picture 15" descr="MC_VTKm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81649" y="0"/>
              <a:ext cx="701294" cy="2861056"/>
            </a:xfrm>
            <a:prstGeom prst="rect">
              <a:avLst/>
            </a:prstGeom>
          </p:spPr>
        </p:pic>
        <p:sp>
          <p:nvSpPr>
            <p:cNvPr id="28" name="TextBox 27"/>
            <p:cNvSpPr txBox="1"/>
            <p:nvPr/>
          </p:nvSpPr>
          <p:spPr>
            <a:xfrm>
              <a:off x="6960574" y="2552700"/>
              <a:ext cx="106952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VTK-m</a:t>
              </a:r>
            </a:p>
            <a:p>
              <a:r>
                <a:rPr lang="en-US" dirty="0" smtClean="0"/>
                <a:t>283 Lines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7951435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1113904" y="1"/>
            <a:ext cx="1819847" cy="5789831"/>
            <a:chOff x="1609153" y="0"/>
            <a:chExt cx="1819847" cy="5789831"/>
          </a:xfrm>
        </p:grpSpPr>
        <p:pic>
          <p:nvPicPr>
            <p:cNvPr id="18" name="Picture 17" descr="MC_CUDA_SDK_blur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09153" y="0"/>
              <a:ext cx="874522" cy="5657850"/>
            </a:xfrm>
            <a:prstGeom prst="rect">
              <a:avLst/>
            </a:prstGeom>
          </p:spPr>
        </p:pic>
        <p:sp>
          <p:nvSpPr>
            <p:cNvPr id="2" name="TextBox 1"/>
            <p:cNvSpPr txBox="1"/>
            <p:nvPr/>
          </p:nvSpPr>
          <p:spPr>
            <a:xfrm>
              <a:off x="2277385" y="5143500"/>
              <a:ext cx="115161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CUDA SDK</a:t>
              </a:r>
            </a:p>
            <a:p>
              <a:r>
                <a:rPr lang="en-US" dirty="0" smtClean="0"/>
                <a:t>561 Lines</a:t>
              </a:r>
              <a:endParaRPr lang="en-US" dirty="0"/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4047651" y="1"/>
            <a:ext cx="1320096" cy="5419421"/>
            <a:chOff x="4092828" y="0"/>
            <a:chExt cx="1320096" cy="5419421"/>
          </a:xfrm>
        </p:grpSpPr>
        <p:pic>
          <p:nvPicPr>
            <p:cNvPr id="17" name="Picture 16" descr="MC_PISTON_blur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92828" y="0"/>
              <a:ext cx="1131570" cy="5096256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4343400" y="4773090"/>
              <a:ext cx="106952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PISTON</a:t>
              </a:r>
            </a:p>
            <a:p>
              <a:r>
                <a:rPr lang="en-US" dirty="0" smtClean="0"/>
                <a:t>505 Lines</a:t>
              </a:r>
              <a:endParaRPr lang="en-US" dirty="0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6481651" y="1"/>
            <a:ext cx="1548449" cy="3199031"/>
            <a:chOff x="6833551" y="0"/>
            <a:chExt cx="1548449" cy="3199031"/>
          </a:xfrm>
        </p:grpSpPr>
        <p:pic>
          <p:nvPicPr>
            <p:cNvPr id="19" name="Picture 18" descr="MC_VTKm_blur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33551" y="0"/>
              <a:ext cx="701294" cy="2861056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7312476" y="2552700"/>
              <a:ext cx="106952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VTK-m</a:t>
              </a:r>
            </a:p>
            <a:p>
              <a:r>
                <a:rPr lang="en-US" dirty="0" smtClean="0"/>
                <a:t>283 Lines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9657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600200" y="543093"/>
            <a:ext cx="5943600" cy="2485522"/>
            <a:chOff x="1600200" y="371978"/>
            <a:chExt cx="5943600" cy="2485522"/>
          </a:xfrm>
        </p:grpSpPr>
        <p:sp>
          <p:nvSpPr>
            <p:cNvPr id="4" name="Rectangle 3"/>
            <p:cNvSpPr/>
            <p:nvPr/>
          </p:nvSpPr>
          <p:spPr>
            <a:xfrm>
              <a:off x="1600200" y="371978"/>
              <a:ext cx="5943600" cy="248552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" name="Picture 1" descr="ContourTimes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6400" y="876300"/>
              <a:ext cx="5791200" cy="186690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3792637" y="371978"/>
              <a:ext cx="15587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0000"/>
                  </a:solidFill>
                </a:rPr>
                <a:t>Contour Times</a:t>
              </a:r>
              <a:endParaRPr lang="en-US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1600200" y="3571708"/>
            <a:ext cx="5943600" cy="1600200"/>
            <a:chOff x="1600200" y="3543300"/>
            <a:chExt cx="5943600" cy="1600200"/>
          </a:xfrm>
        </p:grpSpPr>
        <p:sp>
          <p:nvSpPr>
            <p:cNvPr id="6" name="Rectangle 5"/>
            <p:cNvSpPr/>
            <p:nvPr/>
          </p:nvSpPr>
          <p:spPr>
            <a:xfrm>
              <a:off x="1600200" y="3543300"/>
              <a:ext cx="5943600" cy="1600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" name="Picture 2" descr="SimplificationTimes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14500" y="3975100"/>
              <a:ext cx="5715000" cy="1092200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3163032" y="3543300"/>
              <a:ext cx="28179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0000"/>
                  </a:solidFill>
                </a:rPr>
                <a:t>Surface Simplification Times</a:t>
              </a:r>
              <a:endParaRPr lang="en-US" dirty="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93797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6400800" y="1333500"/>
            <a:ext cx="1219200" cy="6096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Algorithm</a:t>
            </a:r>
            <a:endParaRPr lang="en-US" dirty="0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8046" y="876300"/>
            <a:ext cx="1400154" cy="700077"/>
          </a:xfrm>
          <a:prstGeom prst="rect">
            <a:avLst/>
          </a:prstGeom>
        </p:spPr>
      </p:pic>
      <p:sp>
        <p:nvSpPr>
          <p:cNvPr id="49" name="Title 4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VTK-m is separate from VTK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3239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6400800" y="1333500"/>
            <a:ext cx="1219200" cy="6096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Algorithm</a:t>
            </a:r>
            <a:endParaRPr lang="en-US" dirty="0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8046" y="876300"/>
            <a:ext cx="1400154" cy="700077"/>
          </a:xfrm>
          <a:prstGeom prst="rect">
            <a:avLst/>
          </a:prstGeom>
        </p:spPr>
      </p:pic>
      <p:sp>
        <p:nvSpPr>
          <p:cNvPr id="32" name="Rectangle 31"/>
          <p:cNvSpPr/>
          <p:nvPr/>
        </p:nvSpPr>
        <p:spPr>
          <a:xfrm>
            <a:off x="7467600" y="3029563"/>
            <a:ext cx="1447800" cy="89473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smtClean="0"/>
              <a:t>Simulation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8534400" y="3448600"/>
            <a:ext cx="304800" cy="2286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33" descr="xgc_wallHit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4800" y="4000500"/>
            <a:ext cx="1084959" cy="1019617"/>
          </a:xfrm>
          <a:prstGeom prst="rect">
            <a:avLst/>
          </a:prstGeom>
        </p:spPr>
      </p:pic>
      <p:cxnSp>
        <p:nvCxnSpPr>
          <p:cNvPr id="36" name="Curved Connector 35"/>
          <p:cNvCxnSpPr>
            <a:stCxn id="29" idx="3"/>
            <a:endCxn id="33" idx="0"/>
          </p:cNvCxnSpPr>
          <p:nvPr/>
        </p:nvCxnSpPr>
        <p:spPr>
          <a:xfrm>
            <a:off x="7620000" y="1638300"/>
            <a:ext cx="1066800" cy="1810300"/>
          </a:xfrm>
          <a:prstGeom prst="curvedConnector2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9" name="Title 4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VTK-m is separate from VTK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2295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4191000" y="2324100"/>
            <a:ext cx="115824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smtClean="0"/>
              <a:t>Filter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6400800" y="1333500"/>
            <a:ext cx="1219200" cy="6096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Algorithm</a:t>
            </a:r>
            <a:endParaRPr lang="en-US" dirty="0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8046" y="876300"/>
            <a:ext cx="1400154" cy="700077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4953000" y="2628900"/>
            <a:ext cx="304800" cy="2286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7467600" y="3029563"/>
            <a:ext cx="1447800" cy="89473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smtClean="0"/>
              <a:t>Simulation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8534400" y="3448600"/>
            <a:ext cx="304800" cy="2286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33" descr="xgc_wallHit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4800" y="4000500"/>
            <a:ext cx="1084959" cy="1019617"/>
          </a:xfrm>
          <a:prstGeom prst="rect">
            <a:avLst/>
          </a:prstGeom>
        </p:spPr>
      </p:pic>
      <p:cxnSp>
        <p:nvCxnSpPr>
          <p:cNvPr id="36" name="Curved Connector 35"/>
          <p:cNvCxnSpPr>
            <a:stCxn id="29" idx="3"/>
            <a:endCxn id="33" idx="0"/>
          </p:cNvCxnSpPr>
          <p:nvPr/>
        </p:nvCxnSpPr>
        <p:spPr>
          <a:xfrm>
            <a:off x="7620000" y="1638300"/>
            <a:ext cx="1066800" cy="1810300"/>
          </a:xfrm>
          <a:prstGeom prst="curvedConnector2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8" name="Curved Connector 37"/>
          <p:cNvCxnSpPr>
            <a:stCxn id="29" idx="1"/>
            <a:endCxn id="31" idx="0"/>
          </p:cNvCxnSpPr>
          <p:nvPr/>
        </p:nvCxnSpPr>
        <p:spPr>
          <a:xfrm rot="10800000" flipV="1">
            <a:off x="5105400" y="1638300"/>
            <a:ext cx="1295400" cy="990600"/>
          </a:xfrm>
          <a:prstGeom prst="curvedConnector2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1185" y="2147877"/>
            <a:ext cx="1074615" cy="419100"/>
          </a:xfrm>
          <a:prstGeom prst="rect">
            <a:avLst/>
          </a:prstGeom>
        </p:spPr>
      </p:pic>
      <p:sp>
        <p:nvSpPr>
          <p:cNvPr id="49" name="Title 4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VTK-m is not a replacement for VTK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1925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56661" y="807002"/>
            <a:ext cx="748474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My new computer's got the clocks, it rocks</a:t>
            </a:r>
          </a:p>
          <a:p>
            <a:pPr algn="ctr"/>
            <a:r>
              <a:rPr lang="en-US" sz="3200" dirty="0"/>
              <a:t>But it was obsolete before I opened the </a:t>
            </a:r>
            <a:r>
              <a:rPr lang="en-US" sz="3200" dirty="0" smtClean="0"/>
              <a:t>box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453773" y="1790700"/>
            <a:ext cx="5887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− “Weird” Al </a:t>
            </a:r>
            <a:r>
              <a:rPr lang="en-US" dirty="0" err="1" smtClean="0"/>
              <a:t>Yankovic</a:t>
            </a:r>
            <a:r>
              <a:rPr lang="en-US" dirty="0" smtClean="0"/>
              <a:t>, </a:t>
            </a:r>
            <a:r>
              <a:rPr lang="en-US" i="1" dirty="0" smtClean="0"/>
              <a:t>It’s All About the Pentiums</a:t>
            </a:r>
            <a:r>
              <a:rPr lang="en-US" dirty="0" smtClean="0"/>
              <a:t>, circa 1999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717275" y="2984500"/>
            <a:ext cx="370946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/>
              <a:t>Moore’s Law is dead.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495936" y="3467100"/>
            <a:ext cx="28214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− Gordon Moore, circa 2005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7034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4191000" y="342900"/>
            <a:ext cx="115824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smtClean="0"/>
              <a:t>Reader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4191000" y="1333500"/>
            <a:ext cx="115824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smtClean="0"/>
              <a:t>Filter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4191000" y="2324100"/>
            <a:ext cx="115824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smtClean="0"/>
              <a:t>Filter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4191000" y="3314700"/>
            <a:ext cx="115824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smtClean="0"/>
              <a:t>Filter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4191000" y="4305300"/>
            <a:ext cx="115824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smtClean="0"/>
              <a:t>Rendering</a:t>
            </a:r>
            <a:endParaRPr lang="en-US" dirty="0"/>
          </a:p>
        </p:txBody>
      </p:sp>
      <p:cxnSp>
        <p:nvCxnSpPr>
          <p:cNvPr id="22" name="Straight Arrow Connector 21"/>
          <p:cNvCxnSpPr>
            <a:stCxn id="10" idx="2"/>
            <a:endCxn id="17" idx="0"/>
          </p:cNvCxnSpPr>
          <p:nvPr/>
        </p:nvCxnSpPr>
        <p:spPr>
          <a:xfrm>
            <a:off x="4770120" y="952500"/>
            <a:ext cx="0" cy="3810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7" idx="2"/>
            <a:endCxn id="18" idx="0"/>
          </p:cNvCxnSpPr>
          <p:nvPr/>
        </p:nvCxnSpPr>
        <p:spPr>
          <a:xfrm>
            <a:off x="4770120" y="1943100"/>
            <a:ext cx="0" cy="3810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8" idx="2"/>
            <a:endCxn id="19" idx="0"/>
          </p:cNvCxnSpPr>
          <p:nvPr/>
        </p:nvCxnSpPr>
        <p:spPr>
          <a:xfrm>
            <a:off x="4770120" y="2933700"/>
            <a:ext cx="0" cy="3810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9" idx="2"/>
            <a:endCxn id="20" idx="0"/>
          </p:cNvCxnSpPr>
          <p:nvPr/>
        </p:nvCxnSpPr>
        <p:spPr>
          <a:xfrm>
            <a:off x="4770120" y="3924300"/>
            <a:ext cx="0" cy="3810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6400800" y="1333500"/>
            <a:ext cx="1219200" cy="6096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Algorithm</a:t>
            </a:r>
            <a:endParaRPr lang="en-US" dirty="0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8046" y="876300"/>
            <a:ext cx="1400154" cy="700077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4953000" y="2628900"/>
            <a:ext cx="304800" cy="2286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7467600" y="3029563"/>
            <a:ext cx="1447800" cy="89473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smtClean="0"/>
              <a:t>Simulation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8534400" y="3448600"/>
            <a:ext cx="304800" cy="2286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33" descr="xgc_wallHit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4800" y="4000500"/>
            <a:ext cx="1084959" cy="1019617"/>
          </a:xfrm>
          <a:prstGeom prst="rect">
            <a:avLst/>
          </a:prstGeom>
        </p:spPr>
      </p:pic>
      <p:cxnSp>
        <p:nvCxnSpPr>
          <p:cNvPr id="36" name="Curved Connector 35"/>
          <p:cNvCxnSpPr>
            <a:stCxn id="29" idx="3"/>
            <a:endCxn id="33" idx="0"/>
          </p:cNvCxnSpPr>
          <p:nvPr/>
        </p:nvCxnSpPr>
        <p:spPr>
          <a:xfrm>
            <a:off x="7620000" y="1638300"/>
            <a:ext cx="1066800" cy="1810300"/>
          </a:xfrm>
          <a:prstGeom prst="curvedConnector2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8" name="Curved Connector 37"/>
          <p:cNvCxnSpPr>
            <a:stCxn id="29" idx="1"/>
            <a:endCxn id="31" idx="0"/>
          </p:cNvCxnSpPr>
          <p:nvPr/>
        </p:nvCxnSpPr>
        <p:spPr>
          <a:xfrm rot="10800000" flipV="1">
            <a:off x="5105400" y="1638300"/>
            <a:ext cx="1295400" cy="990600"/>
          </a:xfrm>
          <a:prstGeom prst="curvedConnector2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1185" y="2147877"/>
            <a:ext cx="1074615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017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7" descr="Shuttle2.png"/>
          <p:cNvPicPr>
            <a:picLocks noChangeAspect="1"/>
          </p:cNvPicPr>
          <p:nvPr/>
        </p:nvPicPr>
        <p:blipFill>
          <a:blip r:embed="rId2"/>
          <a:srcRect t="-4340" b="-4340"/>
          <a:stretch>
            <a:fillRect/>
          </a:stretch>
        </p:blipFill>
        <p:spPr bwMode="auto">
          <a:xfrm>
            <a:off x="-3890" y="-114300"/>
            <a:ext cx="2727473" cy="18526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890" y="2161674"/>
            <a:ext cx="2190750" cy="1752600"/>
          </a:xfrm>
          <a:prstGeom prst="rect">
            <a:avLst/>
          </a:prstGeom>
        </p:spPr>
      </p:pic>
      <p:pic>
        <p:nvPicPr>
          <p:cNvPr id="4" name="Picture 3" descr="ParaView_whit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562100"/>
            <a:ext cx="1752600" cy="40955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000" y="3676315"/>
            <a:ext cx="1066800" cy="495969"/>
          </a:xfrm>
          <a:prstGeom prst="rect">
            <a:avLst/>
          </a:prstGeom>
        </p:spPr>
      </p:pic>
      <p:pic>
        <p:nvPicPr>
          <p:cNvPr id="6" name="Picture 5" descr="PV_Catalyst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49" y="4657283"/>
            <a:ext cx="2624234" cy="9525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4191000" y="342900"/>
            <a:ext cx="115824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smtClean="0"/>
              <a:t>Reader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4191000" y="1333500"/>
            <a:ext cx="115824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smtClean="0"/>
              <a:t>Filter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4191000" y="2324100"/>
            <a:ext cx="115824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smtClean="0"/>
              <a:t>Filter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4191000" y="3314700"/>
            <a:ext cx="115824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smtClean="0"/>
              <a:t>Filter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4191000" y="4305300"/>
            <a:ext cx="115824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smtClean="0"/>
              <a:t>Rendering</a:t>
            </a:r>
            <a:endParaRPr lang="en-US" dirty="0"/>
          </a:p>
        </p:txBody>
      </p:sp>
      <p:cxnSp>
        <p:nvCxnSpPr>
          <p:cNvPr id="22" name="Straight Arrow Connector 21"/>
          <p:cNvCxnSpPr>
            <a:stCxn id="10" idx="2"/>
            <a:endCxn id="17" idx="0"/>
          </p:cNvCxnSpPr>
          <p:nvPr/>
        </p:nvCxnSpPr>
        <p:spPr>
          <a:xfrm>
            <a:off x="4770120" y="952500"/>
            <a:ext cx="0" cy="3810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7" idx="2"/>
            <a:endCxn id="18" idx="0"/>
          </p:cNvCxnSpPr>
          <p:nvPr/>
        </p:nvCxnSpPr>
        <p:spPr>
          <a:xfrm>
            <a:off x="4770120" y="1943100"/>
            <a:ext cx="0" cy="3810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8" idx="2"/>
            <a:endCxn id="19" idx="0"/>
          </p:cNvCxnSpPr>
          <p:nvPr/>
        </p:nvCxnSpPr>
        <p:spPr>
          <a:xfrm>
            <a:off x="4770120" y="2933700"/>
            <a:ext cx="0" cy="3810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9" idx="2"/>
            <a:endCxn id="20" idx="0"/>
          </p:cNvCxnSpPr>
          <p:nvPr/>
        </p:nvCxnSpPr>
        <p:spPr>
          <a:xfrm>
            <a:off x="4770120" y="3924300"/>
            <a:ext cx="0" cy="3810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6400800" y="1333500"/>
            <a:ext cx="1219200" cy="6096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Algorithm</a:t>
            </a:r>
            <a:endParaRPr lang="en-US" dirty="0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88046" y="876300"/>
            <a:ext cx="1400154" cy="700077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4953000" y="2628900"/>
            <a:ext cx="304800" cy="2286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7467600" y="3029563"/>
            <a:ext cx="1447800" cy="89473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smtClean="0"/>
              <a:t>Simulation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8534400" y="3448600"/>
            <a:ext cx="304800" cy="2286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33" descr="xgc_wallHits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4800" y="4000500"/>
            <a:ext cx="1084959" cy="1019617"/>
          </a:xfrm>
          <a:prstGeom prst="rect">
            <a:avLst/>
          </a:prstGeom>
        </p:spPr>
      </p:pic>
      <p:cxnSp>
        <p:nvCxnSpPr>
          <p:cNvPr id="36" name="Curved Connector 35"/>
          <p:cNvCxnSpPr>
            <a:stCxn id="29" idx="3"/>
            <a:endCxn id="33" idx="0"/>
          </p:cNvCxnSpPr>
          <p:nvPr/>
        </p:nvCxnSpPr>
        <p:spPr>
          <a:xfrm>
            <a:off x="7620000" y="1638300"/>
            <a:ext cx="1066800" cy="1810300"/>
          </a:xfrm>
          <a:prstGeom prst="curvedConnector2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8" name="Curved Connector 37"/>
          <p:cNvCxnSpPr>
            <a:stCxn id="29" idx="1"/>
            <a:endCxn id="31" idx="0"/>
          </p:cNvCxnSpPr>
          <p:nvPr/>
        </p:nvCxnSpPr>
        <p:spPr>
          <a:xfrm rot="10800000" flipV="1">
            <a:off x="5105400" y="1638300"/>
            <a:ext cx="1295400" cy="990600"/>
          </a:xfrm>
          <a:prstGeom prst="curvedConnector2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H="1" flipV="1">
            <a:off x="2971800" y="1866900"/>
            <a:ext cx="685800" cy="3810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 flipH="1">
            <a:off x="2514600" y="2324100"/>
            <a:ext cx="1143000" cy="13531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H="1">
            <a:off x="2514600" y="2476500"/>
            <a:ext cx="1219200" cy="24384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21185" y="2147877"/>
            <a:ext cx="1074615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740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Acknowledgements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This material is based upon work supported by the U.S. Department of Energy, Office of Science, Office of Advanced Scientific Computing Research, under Award Numbers 10-014707, 12-015215, and 14-017566.</a:t>
            </a:r>
          </a:p>
          <a:p>
            <a:r>
              <a:rPr lang="en-US" dirty="0" smtClean="0"/>
              <a:t>Sandia </a:t>
            </a:r>
            <a:r>
              <a:rPr lang="en-US" dirty="0"/>
              <a:t>National Laboratories is a multi-program laboratory managed and operated by Sandia Corporation, a wholly owned subsidiary of Lockheed Martin Corporation, for the U.S. Department of Energy’s National Nuclear Security Administration under contract DE-AC04-94AL85000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Lots </a:t>
            </a:r>
            <a:r>
              <a:rPr lang="en-US" dirty="0"/>
              <a:t>of credit goes out to all our collaborators:</a:t>
            </a:r>
          </a:p>
          <a:p>
            <a:pPr lvl="1"/>
            <a:r>
              <a:rPr lang="en-US" dirty="0" smtClean="0"/>
              <a:t>Chris Sewell, Jeremy Meredith, David </a:t>
            </a:r>
            <a:r>
              <a:rPr lang="en-US" dirty="0" err="1" smtClean="0"/>
              <a:t>Pugmire</a:t>
            </a:r>
            <a:r>
              <a:rPr lang="en-US" dirty="0" smtClean="0"/>
              <a:t>, </a:t>
            </a:r>
            <a:r>
              <a:rPr lang="en-US" dirty="0" err="1" smtClean="0"/>
              <a:t>Berk</a:t>
            </a:r>
            <a:r>
              <a:rPr lang="en-US" dirty="0" smtClean="0"/>
              <a:t> </a:t>
            </a:r>
            <a:r>
              <a:rPr lang="en-US" dirty="0" err="1" smtClean="0"/>
              <a:t>Geveci</a:t>
            </a:r>
            <a:r>
              <a:rPr lang="en-US" dirty="0" smtClean="0"/>
              <a:t>, Robert Maynard, Hank Childs, and many others.</a:t>
            </a:r>
          </a:p>
        </p:txBody>
      </p:sp>
      <p:pic>
        <p:nvPicPr>
          <p:cNvPr id="11" name="Picture 10" descr="SDAV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2738" y="3042058"/>
            <a:ext cx="4925291" cy="685800"/>
          </a:xfrm>
          <a:prstGeom prst="rect">
            <a:avLst/>
          </a:prstGeom>
        </p:spPr>
      </p:pic>
      <p:pic>
        <p:nvPicPr>
          <p:cNvPr id="12" name="Picture 11" descr="XVisLogo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499" y="2927758"/>
            <a:ext cx="1591734" cy="914400"/>
          </a:xfrm>
          <a:prstGeom prst="rect">
            <a:avLst/>
          </a:prstGeom>
        </p:spPr>
      </p:pic>
      <p:pic>
        <p:nvPicPr>
          <p:cNvPr id="13" name="Picture 12" descr="ASC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3528" y="2857500"/>
            <a:ext cx="1004981" cy="105491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167848" y="5067264"/>
            <a:ext cx="2899952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/>
              <a:t>http://</a:t>
            </a:r>
            <a:r>
              <a:rPr lang="en-US" sz="3200" dirty="0" err="1" smtClean="0"/>
              <a:t>m.vtk.org</a:t>
            </a:r>
            <a:endParaRPr lang="en-US" sz="3200" dirty="0"/>
          </a:p>
        </p:txBody>
      </p:sp>
      <p:pic>
        <p:nvPicPr>
          <p:cNvPr id="8" name="Picture 7" descr="VTKm_Logo2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4927757"/>
            <a:ext cx="2057400" cy="787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019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Amdahl vs. Gustafson-</a:t>
            </a:r>
            <a:r>
              <a:rPr lang="en-US" dirty="0" err="1" smtClean="0"/>
              <a:t>Barsis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Amdahl’s Law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76200" y="1359533"/>
            <a:ext cx="4421188" cy="4037969"/>
          </a:xfrm>
        </p:spPr>
        <p:txBody>
          <a:bodyPr/>
          <a:lstStyle/>
          <a:p>
            <a:r>
              <a:rPr lang="en-US" dirty="0" smtClean="0"/>
              <a:t>Any algorithm has data dependencies that makes some fraction of the software inherently serial. Parallelism is ultimately limited by this serial fraction.</a:t>
            </a:r>
          </a:p>
          <a:p>
            <a:r>
              <a:rPr lang="en-US" dirty="0" smtClean="0"/>
              <a:t>See also Span Law.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Gustafson-</a:t>
            </a:r>
            <a:r>
              <a:rPr lang="en-US" dirty="0" err="1" smtClean="0"/>
              <a:t>Barsis</a:t>
            </a:r>
            <a:r>
              <a:rPr lang="en-US" dirty="0" smtClean="0"/>
              <a:t> Law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4"/>
          </p:nvPr>
        </p:nvSpPr>
        <p:spPr>
          <a:xfrm>
            <a:off x="4645031" y="1360650"/>
            <a:ext cx="4422775" cy="4036849"/>
          </a:xfrm>
        </p:spPr>
        <p:txBody>
          <a:bodyPr/>
          <a:lstStyle/>
          <a:p>
            <a:r>
              <a:rPr lang="en-US" dirty="0" smtClean="0"/>
              <a:t>Increasing the amount of data can potentially increase the amount of independent operations and allow an algorithm to increase parallelism indefinitely.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2962" y="4298950"/>
            <a:ext cx="4406900" cy="3683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644" y="4076700"/>
            <a:ext cx="36703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2851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7760" y="1"/>
            <a:ext cx="4206240" cy="439026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r="50014"/>
          <a:stretch/>
        </p:blipFill>
        <p:spPr>
          <a:xfrm rot="5400000">
            <a:off x="554369" y="-554365"/>
            <a:ext cx="2887196" cy="399592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100666" y="1710267"/>
            <a:ext cx="613834" cy="825500"/>
          </a:xfrm>
          <a:prstGeom prst="rect">
            <a:avLst/>
          </a:prstGeom>
          <a:noFill/>
          <a:ln w="28575" cmpd="sng">
            <a:solidFill>
              <a:schemeClr val="accent3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76200" cmpd="sng">
                <a:solidFill>
                  <a:schemeClr val="accent3">
                    <a:lumMod val="60000"/>
                    <a:lumOff val="40000"/>
                  </a:schemeClr>
                </a:solidFill>
              </a:ln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624576" y="3403598"/>
            <a:ext cx="77724" cy="50292"/>
          </a:xfrm>
          <a:prstGeom prst="rect">
            <a:avLst/>
          </a:prstGeom>
          <a:noFill/>
          <a:ln w="12700" cmpd="sng">
            <a:solidFill>
              <a:schemeClr val="accent3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76200" cmpd="sng">
                <a:solidFill>
                  <a:schemeClr val="accent3">
                    <a:lumMod val="60000"/>
                    <a:lumOff val="40000"/>
                  </a:schemeClr>
                </a:solidFill>
              </a:ln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" y="2872394"/>
            <a:ext cx="1043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AMD x86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822304" y="4390266"/>
            <a:ext cx="13216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NVIDIA GPU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042852" y="3202515"/>
            <a:ext cx="613834" cy="825500"/>
          </a:xfrm>
          <a:prstGeom prst="rect">
            <a:avLst/>
          </a:prstGeom>
          <a:noFill/>
          <a:ln w="28575" cmpd="sng">
            <a:solidFill>
              <a:schemeClr val="accent3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76200" cmpd="sng">
                <a:solidFill>
                  <a:schemeClr val="accent3">
                    <a:lumMod val="60000"/>
                    <a:lumOff val="40000"/>
                  </a:schemeClr>
                </a:solidFill>
              </a:ln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432913" y="4247498"/>
            <a:ext cx="77724" cy="50292"/>
          </a:xfrm>
          <a:prstGeom prst="rect">
            <a:avLst/>
          </a:prstGeom>
          <a:noFill/>
          <a:ln w="12700" cmpd="sng">
            <a:solidFill>
              <a:schemeClr val="accent3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76200" cmpd="sng">
                <a:solidFill>
                  <a:schemeClr val="accent3">
                    <a:lumMod val="60000"/>
                    <a:lumOff val="40000"/>
                  </a:schemeClr>
                </a:solidFill>
              </a:ln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" y="3162302"/>
            <a:ext cx="162306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Full x86 Core</a:t>
            </a:r>
          </a:p>
          <a:p>
            <a:r>
              <a:rPr lang="en-US" sz="1400" dirty="0" smtClean="0"/>
              <a:t> + Associated Cache</a:t>
            </a:r>
          </a:p>
          <a:p>
            <a:r>
              <a:rPr lang="en-US" sz="1400" dirty="0" smtClean="0"/>
              <a:t>8 cores per die</a:t>
            </a:r>
          </a:p>
          <a:p>
            <a:r>
              <a:rPr lang="en-US" sz="1400" dirty="0" smtClean="0"/>
              <a:t>MPI-Only feasible</a:t>
            </a:r>
            <a:endParaRPr lang="en-US" sz="1400" dirty="0"/>
          </a:p>
        </p:txBody>
      </p:sp>
      <p:sp>
        <p:nvSpPr>
          <p:cNvPr id="12" name="TextBox 11"/>
          <p:cNvSpPr txBox="1"/>
          <p:nvPr/>
        </p:nvSpPr>
        <p:spPr>
          <a:xfrm>
            <a:off x="6620540" y="4749669"/>
            <a:ext cx="252346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2,880 cores collected in 15 SMX</a:t>
            </a:r>
          </a:p>
          <a:p>
            <a:r>
              <a:rPr lang="en-US" sz="1400" dirty="0" smtClean="0"/>
              <a:t>Shared PC, Cache, </a:t>
            </a:r>
            <a:r>
              <a:rPr lang="en-US" sz="1400" dirty="0" err="1" smtClean="0"/>
              <a:t>Mem</a:t>
            </a:r>
            <a:r>
              <a:rPr lang="en-US" sz="1400" dirty="0" smtClean="0"/>
              <a:t> Fetches</a:t>
            </a:r>
          </a:p>
          <a:p>
            <a:r>
              <a:rPr lang="en-US" sz="1400" dirty="0" smtClean="0"/>
              <a:t>Reduced control logic</a:t>
            </a:r>
          </a:p>
          <a:p>
            <a:r>
              <a:rPr lang="en-US" sz="1400" dirty="0" smtClean="0"/>
              <a:t>MPI-Only not feasible</a:t>
            </a:r>
            <a:endParaRPr lang="en-US" sz="1400" dirty="0"/>
          </a:p>
        </p:txBody>
      </p:sp>
      <p:cxnSp>
        <p:nvCxnSpPr>
          <p:cNvPr id="14" name="Straight Connector 13"/>
          <p:cNvCxnSpPr>
            <a:stCxn id="4" idx="2"/>
            <a:endCxn id="9" idx="0"/>
          </p:cNvCxnSpPr>
          <p:nvPr/>
        </p:nvCxnSpPr>
        <p:spPr>
          <a:xfrm>
            <a:off x="1407583" y="2535767"/>
            <a:ext cx="1942186" cy="666748"/>
          </a:xfrm>
          <a:prstGeom prst="line">
            <a:avLst/>
          </a:prstGeom>
          <a:ln w="3175" cmpd="sng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6" idx="1"/>
            <a:endCxn id="10" idx="3"/>
          </p:cNvCxnSpPr>
          <p:nvPr/>
        </p:nvCxnSpPr>
        <p:spPr>
          <a:xfrm flipH="1">
            <a:off x="3510643" y="3428744"/>
            <a:ext cx="2113939" cy="843900"/>
          </a:xfrm>
          <a:prstGeom prst="line">
            <a:avLst/>
          </a:prstGeom>
          <a:ln w="3175" cmpd="sng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4" name="Group 23"/>
          <p:cNvGrpSpPr/>
          <p:nvPr/>
        </p:nvGrpSpPr>
        <p:grpSpPr>
          <a:xfrm>
            <a:off x="4144235" y="40725"/>
            <a:ext cx="182880" cy="88900"/>
            <a:chOff x="5401535" y="5010659"/>
            <a:chExt cx="182880" cy="88900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5401535" y="5055109"/>
              <a:ext cx="182880" cy="0"/>
            </a:xfrm>
            <a:prstGeom prst="line">
              <a:avLst/>
            </a:prstGeom>
            <a:ln w="635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5401535" y="5010659"/>
              <a:ext cx="0" cy="88900"/>
            </a:xfrm>
            <a:prstGeom prst="line">
              <a:avLst/>
            </a:prstGeom>
            <a:ln w="635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5584415" y="5010659"/>
              <a:ext cx="0" cy="88900"/>
            </a:xfrm>
            <a:prstGeom prst="line">
              <a:avLst/>
            </a:prstGeom>
            <a:ln w="635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/>
          <p:cNvSpPr txBox="1"/>
          <p:nvPr/>
        </p:nvSpPr>
        <p:spPr>
          <a:xfrm>
            <a:off x="4275468" y="-22549"/>
            <a:ext cx="40057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1mm</a:t>
            </a:r>
            <a:endParaRPr lang="en-US" sz="800" dirty="0"/>
          </a:p>
        </p:txBody>
      </p:sp>
      <p:sp>
        <p:nvSpPr>
          <p:cNvPr id="5" name="TextBox 4"/>
          <p:cNvSpPr txBox="1"/>
          <p:nvPr/>
        </p:nvSpPr>
        <p:spPr>
          <a:xfrm>
            <a:off x="2438406" y="3484673"/>
            <a:ext cx="5759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1 x86</a:t>
            </a:r>
          </a:p>
          <a:p>
            <a:r>
              <a:rPr lang="en-US" sz="1400" dirty="0" smtClean="0"/>
              <a:t>core</a:t>
            </a:r>
            <a:endParaRPr lang="en-US" sz="1400" dirty="0"/>
          </a:p>
        </p:txBody>
      </p:sp>
      <p:sp>
        <p:nvSpPr>
          <p:cNvPr id="21" name="TextBox 20"/>
          <p:cNvSpPr txBox="1"/>
          <p:nvPr/>
        </p:nvSpPr>
        <p:spPr>
          <a:xfrm>
            <a:off x="3144919" y="4315480"/>
            <a:ext cx="7873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1 </a:t>
            </a:r>
            <a:r>
              <a:rPr lang="en-US" sz="1400" dirty="0" err="1" smtClean="0"/>
              <a:t>Kepler</a:t>
            </a:r>
            <a:endParaRPr lang="en-US" sz="1400" dirty="0" smtClean="0"/>
          </a:p>
          <a:p>
            <a:r>
              <a:rPr lang="en-US" sz="1400" dirty="0" smtClean="0"/>
              <a:t>core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642455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030" descr="Viz cluster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66" r="59079"/>
          <a:stretch/>
        </p:blipFill>
        <p:spPr bwMode="auto">
          <a:xfrm>
            <a:off x="6092606" y="1714328"/>
            <a:ext cx="1838026" cy="400067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DecomposedGri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399" y="1"/>
            <a:ext cx="5538595" cy="5538595"/>
          </a:xfrm>
          <a:prstGeom prst="rect">
            <a:avLst/>
          </a:prstGeom>
        </p:spPr>
      </p:pic>
      <p:cxnSp>
        <p:nvCxnSpPr>
          <p:cNvPr id="4" name="Elbow Connector 3"/>
          <p:cNvCxnSpPr/>
          <p:nvPr/>
        </p:nvCxnSpPr>
        <p:spPr>
          <a:xfrm flipV="1">
            <a:off x="4971702" y="3428655"/>
            <a:ext cx="2109941" cy="923099"/>
          </a:xfrm>
          <a:prstGeom prst="bentConnector3">
            <a:avLst>
              <a:gd name="adj1" fmla="val 38425"/>
            </a:avLst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" name="Elbow Connector 4"/>
          <p:cNvCxnSpPr/>
          <p:nvPr/>
        </p:nvCxnSpPr>
        <p:spPr>
          <a:xfrm flipV="1">
            <a:off x="2400209" y="3098977"/>
            <a:ext cx="4681432" cy="923099"/>
          </a:xfrm>
          <a:prstGeom prst="bentConnector3">
            <a:avLst>
              <a:gd name="adj1" fmla="val 17884"/>
            </a:avLst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Elbow Connector 5"/>
          <p:cNvCxnSpPr/>
          <p:nvPr/>
        </p:nvCxnSpPr>
        <p:spPr>
          <a:xfrm>
            <a:off x="5037638" y="1714328"/>
            <a:ext cx="2044005" cy="1054971"/>
          </a:xfrm>
          <a:prstGeom prst="bentConnector3">
            <a:avLst>
              <a:gd name="adj1" fmla="val 36559"/>
            </a:avLst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Elbow Connector 6"/>
          <p:cNvCxnSpPr/>
          <p:nvPr/>
        </p:nvCxnSpPr>
        <p:spPr>
          <a:xfrm>
            <a:off x="3916730" y="263743"/>
            <a:ext cx="3164912" cy="2175877"/>
          </a:xfrm>
          <a:prstGeom prst="bentConnector3">
            <a:avLst>
              <a:gd name="adj1" fmla="val 78213"/>
            </a:avLst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Elbow Connector 7"/>
          <p:cNvCxnSpPr/>
          <p:nvPr/>
        </p:nvCxnSpPr>
        <p:spPr>
          <a:xfrm flipV="1">
            <a:off x="2334274" y="263744"/>
            <a:ext cx="1582456" cy="1384649"/>
          </a:xfrm>
          <a:prstGeom prst="bentConnector3">
            <a:avLst>
              <a:gd name="adj1" fmla="val 57716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7573542" y="1790701"/>
            <a:ext cx="1570458" cy="83099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Inter-Node</a:t>
            </a:r>
          </a:p>
          <a:p>
            <a:r>
              <a:rPr lang="en-US" sz="2400" dirty="0" smtClean="0"/>
              <a:t>Parallelism</a:t>
            </a:r>
            <a:endParaRPr lang="en-US" sz="2400" dirty="0"/>
          </a:p>
        </p:txBody>
      </p:sp>
      <p:sp>
        <p:nvSpPr>
          <p:cNvPr id="10" name="Oval 9"/>
          <p:cNvSpPr/>
          <p:nvPr/>
        </p:nvSpPr>
        <p:spPr>
          <a:xfrm>
            <a:off x="6795239" y="2175878"/>
            <a:ext cx="923099" cy="1582456"/>
          </a:xfrm>
          <a:prstGeom prst="ellipse">
            <a:avLst/>
          </a:prstGeom>
          <a:gradFill flip="none" rotWithShape="1">
            <a:gsLst>
              <a:gs pos="75000">
                <a:schemeClr val="dk1">
                  <a:tint val="100000"/>
                  <a:shade val="100000"/>
                  <a:satMod val="130000"/>
                  <a:alpha val="0"/>
                </a:schemeClr>
              </a:gs>
              <a:gs pos="100000">
                <a:schemeClr val="tx1"/>
              </a:gs>
            </a:gsLst>
            <a:path path="shape">
              <a:fillToRect l="50000" t="50000" r="50000" b="50000"/>
            </a:path>
            <a:tileRect/>
          </a:gradFill>
          <a:ln>
            <a:solidFill>
              <a:schemeClr val="tx1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683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030" descr="Viz cluster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66" r="59079"/>
          <a:stretch/>
        </p:blipFill>
        <p:spPr bwMode="auto">
          <a:xfrm>
            <a:off x="6092606" y="1714328"/>
            <a:ext cx="1838026" cy="400067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DecomposedGri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399" y="1"/>
            <a:ext cx="5538595" cy="5538595"/>
          </a:xfrm>
          <a:prstGeom prst="rect">
            <a:avLst/>
          </a:prstGeom>
        </p:spPr>
      </p:pic>
      <p:cxnSp>
        <p:nvCxnSpPr>
          <p:cNvPr id="4" name="Elbow Connector 3"/>
          <p:cNvCxnSpPr/>
          <p:nvPr/>
        </p:nvCxnSpPr>
        <p:spPr>
          <a:xfrm flipV="1">
            <a:off x="4971702" y="3428655"/>
            <a:ext cx="2109941" cy="923099"/>
          </a:xfrm>
          <a:prstGeom prst="bentConnector3">
            <a:avLst>
              <a:gd name="adj1" fmla="val 38425"/>
            </a:avLst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" name="Elbow Connector 4"/>
          <p:cNvCxnSpPr/>
          <p:nvPr/>
        </p:nvCxnSpPr>
        <p:spPr>
          <a:xfrm flipV="1">
            <a:off x="2400209" y="3098977"/>
            <a:ext cx="4681432" cy="923099"/>
          </a:xfrm>
          <a:prstGeom prst="bentConnector3">
            <a:avLst>
              <a:gd name="adj1" fmla="val 17884"/>
            </a:avLst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Elbow Connector 5"/>
          <p:cNvCxnSpPr/>
          <p:nvPr/>
        </p:nvCxnSpPr>
        <p:spPr>
          <a:xfrm>
            <a:off x="5037638" y="1714328"/>
            <a:ext cx="2044005" cy="1054971"/>
          </a:xfrm>
          <a:prstGeom prst="bentConnector3">
            <a:avLst>
              <a:gd name="adj1" fmla="val 36559"/>
            </a:avLst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Elbow Connector 6"/>
          <p:cNvCxnSpPr/>
          <p:nvPr/>
        </p:nvCxnSpPr>
        <p:spPr>
          <a:xfrm>
            <a:off x="3916730" y="263743"/>
            <a:ext cx="3164912" cy="2175877"/>
          </a:xfrm>
          <a:prstGeom prst="bentConnector3">
            <a:avLst>
              <a:gd name="adj1" fmla="val 78213"/>
            </a:avLst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Elbow Connector 7"/>
          <p:cNvCxnSpPr/>
          <p:nvPr/>
        </p:nvCxnSpPr>
        <p:spPr>
          <a:xfrm flipV="1">
            <a:off x="2334274" y="263744"/>
            <a:ext cx="1582456" cy="1384649"/>
          </a:xfrm>
          <a:prstGeom prst="bentConnector3">
            <a:avLst>
              <a:gd name="adj1" fmla="val 57716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7573542" y="1790701"/>
            <a:ext cx="1570458" cy="83099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Inter-Node</a:t>
            </a:r>
          </a:p>
          <a:p>
            <a:r>
              <a:rPr lang="en-US" sz="2400" dirty="0" smtClean="0"/>
              <a:t>Parallelism</a:t>
            </a:r>
            <a:endParaRPr lang="en-US" sz="2400" dirty="0"/>
          </a:p>
        </p:txBody>
      </p:sp>
      <p:sp>
        <p:nvSpPr>
          <p:cNvPr id="10" name="Oval 9"/>
          <p:cNvSpPr/>
          <p:nvPr/>
        </p:nvSpPr>
        <p:spPr>
          <a:xfrm>
            <a:off x="6795239" y="2175878"/>
            <a:ext cx="923099" cy="1582456"/>
          </a:xfrm>
          <a:prstGeom prst="ellipse">
            <a:avLst/>
          </a:prstGeom>
          <a:gradFill flip="none" rotWithShape="1">
            <a:gsLst>
              <a:gs pos="75000">
                <a:schemeClr val="dk1">
                  <a:tint val="100000"/>
                  <a:shade val="100000"/>
                  <a:satMod val="130000"/>
                  <a:alpha val="0"/>
                </a:schemeClr>
              </a:gs>
              <a:gs pos="100000">
                <a:schemeClr val="tx1"/>
              </a:gs>
            </a:gsLst>
            <a:path path="shape">
              <a:fillToRect l="50000" t="50000" r="50000" b="50000"/>
            </a:path>
            <a:tileRect/>
          </a:gradFill>
          <a:ln>
            <a:solidFill>
              <a:schemeClr val="tx1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767914" y="2933701"/>
            <a:ext cx="1983887" cy="2044005"/>
          </a:xfrm>
          <a:prstGeom prst="ellipse">
            <a:avLst/>
          </a:prstGeom>
          <a:gradFill flip="none" rotWithShape="1">
            <a:gsLst>
              <a:gs pos="75000">
                <a:schemeClr val="dk1">
                  <a:tint val="100000"/>
                  <a:shade val="100000"/>
                  <a:satMod val="130000"/>
                  <a:alpha val="0"/>
                </a:schemeClr>
              </a:gs>
              <a:gs pos="100000">
                <a:schemeClr val="tx1"/>
              </a:gs>
            </a:gsLst>
            <a:path path="shape">
              <a:fillToRect l="50000" t="50000" r="50000" b="50000"/>
            </a:path>
            <a:tileRect/>
          </a:gradFill>
          <a:ln>
            <a:solidFill>
              <a:schemeClr val="tx1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5914" y="4813753"/>
            <a:ext cx="1676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Intra-Node</a:t>
            </a:r>
          </a:p>
          <a:p>
            <a:r>
              <a:rPr lang="en-US" sz="2400" dirty="0" smtClean="0"/>
              <a:t>Parallelism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09360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4197671" y="1794817"/>
            <a:ext cx="3117531" cy="1828800"/>
            <a:chOff x="3662409" y="1791285"/>
            <a:chExt cx="3117531" cy="1828800"/>
          </a:xfrm>
        </p:grpSpPr>
        <p:pic>
          <p:nvPicPr>
            <p:cNvPr id="14" name="Picture 13" descr="xgc_classifyPoints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62409" y="1791285"/>
              <a:ext cx="1195281" cy="1828800"/>
            </a:xfrm>
            <a:prstGeom prst="rect">
              <a:avLst/>
            </a:prstGeom>
          </p:spPr>
        </p:pic>
        <p:pic>
          <p:nvPicPr>
            <p:cNvPr id="15" name="Picture 14" descr="xgc_wallHits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33941" y="1791285"/>
              <a:ext cx="1945999" cy="1828800"/>
            </a:xfrm>
            <a:prstGeom prst="rect">
              <a:avLst/>
            </a:prstGeom>
          </p:spPr>
        </p:pic>
      </p:grpSp>
      <p:pic>
        <p:nvPicPr>
          <p:cNvPr id="2" name="Picture 1" descr="VTKm_Logo2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17472"/>
            <a:ext cx="4572000" cy="1749428"/>
          </a:xfrm>
          <a:prstGeom prst="rect">
            <a:avLst/>
          </a:prstGeom>
        </p:spPr>
      </p:pic>
      <p:grpSp>
        <p:nvGrpSpPr>
          <p:cNvPr id="3" name="Group 2"/>
          <p:cNvGrpSpPr>
            <a:grpSpLocks noChangeAspect="1"/>
          </p:cNvGrpSpPr>
          <p:nvPr/>
        </p:nvGrpSpPr>
        <p:grpSpPr>
          <a:xfrm>
            <a:off x="5486402" y="190500"/>
            <a:ext cx="3386149" cy="457200"/>
            <a:chOff x="2209800" y="3857367"/>
            <a:chExt cx="5079224" cy="685800"/>
          </a:xfrm>
        </p:grpSpPr>
        <p:pic>
          <p:nvPicPr>
            <p:cNvPr id="4" name="Picture 3" descr="Los_Alamos_logo_white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51895" y="3857367"/>
              <a:ext cx="1497435" cy="685800"/>
            </a:xfrm>
            <a:prstGeom prst="rect">
              <a:avLst/>
            </a:prstGeom>
          </p:spPr>
        </p:pic>
        <p:pic>
          <p:nvPicPr>
            <p:cNvPr id="5" name="Picture 4" descr="Oak_Ridge_National_Laboratory_logo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43600" y="3857367"/>
              <a:ext cx="1345424" cy="685800"/>
            </a:xfrm>
            <a:prstGeom prst="rect">
              <a:avLst/>
            </a:prstGeom>
          </p:spPr>
        </p:pic>
        <p:pic>
          <p:nvPicPr>
            <p:cNvPr id="6" name="Picture 5" descr="SNL_Stacked_White_Blue.pdf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09800" y="3857367"/>
              <a:ext cx="1647825" cy="685800"/>
            </a:xfrm>
            <a:prstGeom prst="rect">
              <a:avLst/>
            </a:prstGeom>
          </p:spPr>
        </p:pic>
      </p:grp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5642981" y="745990"/>
            <a:ext cx="3072991" cy="365760"/>
            <a:chOff x="2514599" y="4730084"/>
            <a:chExt cx="3841239" cy="457200"/>
          </a:xfrm>
        </p:grpSpPr>
        <p:pic>
          <p:nvPicPr>
            <p:cNvPr id="8" name="Picture 7" descr="Kitwarelogo-4c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4599" y="4730084"/>
              <a:ext cx="1777130" cy="457200"/>
            </a:xfrm>
            <a:prstGeom prst="rect">
              <a:avLst/>
            </a:prstGeom>
          </p:spPr>
        </p:pic>
        <p:pic>
          <p:nvPicPr>
            <p:cNvPr id="9" name="Picture 8" descr="Uof_Oregon_logo.png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87998" y="4801712"/>
              <a:ext cx="1767840" cy="313944"/>
            </a:xfrm>
            <a:prstGeom prst="rect">
              <a:avLst/>
            </a:prstGeom>
          </p:spPr>
        </p:pic>
      </p:grpSp>
      <p:sp>
        <p:nvSpPr>
          <p:cNvPr id="10" name="TextBox 9"/>
          <p:cNvSpPr txBox="1"/>
          <p:nvPr/>
        </p:nvSpPr>
        <p:spPr>
          <a:xfrm>
            <a:off x="5729498" y="1210041"/>
            <a:ext cx="2899952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/>
              <a:t>http://</a:t>
            </a:r>
            <a:r>
              <a:rPr lang="en-US" sz="3200" dirty="0" err="1" smtClean="0"/>
              <a:t>m.vtk.org</a:t>
            </a:r>
            <a:endParaRPr lang="en-US" sz="3200" dirty="0"/>
          </a:p>
        </p:txBody>
      </p:sp>
      <p:pic>
        <p:nvPicPr>
          <p:cNvPr id="11" name="Picture 10" descr="Entropy_compressed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2" y="2095500"/>
            <a:ext cx="3497949" cy="3276600"/>
          </a:xfrm>
          <a:prstGeom prst="rect">
            <a:avLst/>
          </a:prstGeom>
        </p:spPr>
      </p:pic>
      <p:pic>
        <p:nvPicPr>
          <p:cNvPr id="12" name="Picture 11" descr="Contour.png"/>
          <p:cNvPicPr>
            <a:picLocks noChangeAspect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7213" y="3457005"/>
            <a:ext cx="2406389" cy="2257996"/>
          </a:xfrm>
          <a:prstGeom prst="rect">
            <a:avLst/>
          </a:prstGeom>
        </p:spPr>
      </p:pic>
      <p:pic>
        <p:nvPicPr>
          <p:cNvPr id="13" name="Picture 12" descr="SurfaceSimplification.png"/>
          <p:cNvPicPr>
            <a:picLocks noChangeAspect="1"/>
          </p:cNvPicPr>
          <p:nvPr/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1" y="3154680"/>
            <a:ext cx="3200400" cy="256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77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Algorithm: Contours</a:t>
            </a:r>
            <a:endParaRPr lang="en-US" dirty="0"/>
          </a:p>
        </p:txBody>
      </p:sp>
      <p:pic>
        <p:nvPicPr>
          <p:cNvPr id="3" name="Picture 2" descr="f29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19825"/>
            <a:ext cx="4419600" cy="4995176"/>
          </a:xfrm>
          <a:prstGeom prst="rect">
            <a:avLst/>
          </a:prstGeom>
        </p:spPr>
      </p:pic>
      <p:pic>
        <p:nvPicPr>
          <p:cNvPr id="5" name="Picture 4" descr="HydrogenAtom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15" r="14653"/>
          <a:stretch/>
        </p:blipFill>
        <p:spPr>
          <a:xfrm>
            <a:off x="4657484" y="719825"/>
            <a:ext cx="4486516" cy="4995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115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Sandia_CorpPresentation_Template1">
  <a:themeElements>
    <a:clrScheme name="SandiaDark2012">
      <a:dk1>
        <a:sysClr val="windowText" lastClr="000000"/>
      </a:dk1>
      <a:lt1>
        <a:sysClr val="window" lastClr="FFFFFF"/>
      </a:lt1>
      <a:dk2>
        <a:srgbClr val="464646"/>
      </a:dk2>
      <a:lt2>
        <a:srgbClr val="DEDEE0"/>
      </a:lt2>
      <a:accent1>
        <a:srgbClr val="AD0101"/>
      </a:accent1>
      <a:accent2>
        <a:srgbClr val="726056"/>
      </a:accent2>
      <a:accent3>
        <a:srgbClr val="AC956E"/>
      </a:accent3>
      <a:accent4>
        <a:srgbClr val="808DA9"/>
      </a:accent4>
      <a:accent5>
        <a:srgbClr val="063E8F"/>
      </a:accent5>
      <a:accent6>
        <a:srgbClr val="620A00"/>
      </a:accent6>
      <a:hlink>
        <a:srgbClr val="37A6D2"/>
      </a:hlink>
      <a:folHlink>
        <a:srgbClr val="B71A2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Sandia_CorpPresentation_Template1.thmx</Template>
  <TotalTime>3250</TotalTime>
  <Words>961</Words>
  <Application>Microsoft Macintosh PowerPoint</Application>
  <PresentationFormat>On-screen Show (16:10)</PresentationFormat>
  <Paragraphs>243</Paragraphs>
  <Slides>32</Slides>
  <Notes>6</Notes>
  <HiddenSlides>6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3" baseType="lpstr">
      <vt:lpstr>Sandia_CorpPresentation_Template1</vt:lpstr>
      <vt:lpstr>VTK-m: Building a Visualization Toolkit for Massively Threaded Architectures</vt:lpstr>
      <vt:lpstr>Extreme Scale: Threads, Threads Threads!</vt:lpstr>
      <vt:lpstr>PowerPoint Presentation</vt:lpstr>
      <vt:lpstr>Amdahl vs. Gustafson-Barsis</vt:lpstr>
      <vt:lpstr>PowerPoint Presentation</vt:lpstr>
      <vt:lpstr>PowerPoint Presentation</vt:lpstr>
      <vt:lpstr>PowerPoint Presentation</vt:lpstr>
      <vt:lpstr>PowerPoint Presentation</vt:lpstr>
      <vt:lpstr>Example Algorithm: Contours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Many Architectures to Support?</vt:lpstr>
      <vt:lpstr>Performance Portability</vt:lpstr>
      <vt:lpstr>Performance Portability</vt:lpstr>
      <vt:lpstr>VTK-m Framework</vt:lpstr>
      <vt:lpstr>PowerPoint Presentation</vt:lpstr>
      <vt:lpstr>PowerPoint Presentation</vt:lpstr>
      <vt:lpstr>PowerPoint Presentation</vt:lpstr>
      <vt:lpstr>VTK-m is separate from VTK</vt:lpstr>
      <vt:lpstr>VTK-m is separate from VTK</vt:lpstr>
      <vt:lpstr>VTK-m is not a replacement for VTK</vt:lpstr>
      <vt:lpstr>PowerPoint Presentation</vt:lpstr>
      <vt:lpstr>PowerPoint Presentation</vt:lpstr>
      <vt:lpstr>Acknowledgements</vt:lpstr>
    </vt:vector>
  </TitlesOfParts>
  <Company>Sandia National Labs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Vittitow, Michael P</dc:creator>
  <cp:lastModifiedBy>Kenneth Moreland</cp:lastModifiedBy>
  <cp:revision>77</cp:revision>
  <dcterms:created xsi:type="dcterms:W3CDTF">2011-10-03T16:15:05Z</dcterms:created>
  <dcterms:modified xsi:type="dcterms:W3CDTF">2015-11-12T17:07:41Z</dcterms:modified>
</cp:coreProperties>
</file>